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rebri" panose="020B0604020202020204" charset="0"/>
      <p:regular r:id="rId28"/>
    </p:embeddedFont>
    <p:embeddedFont>
      <p:font typeface="Cerebri Bold" panose="020B0604020202020204" charset="0"/>
      <p:regular r:id="rId29"/>
    </p:embeddedFont>
    <p:embeddedFont>
      <p:font typeface="Cerebri Heavy" panose="020B0604020202020204" charset="0"/>
      <p:regular r:id="rId30"/>
    </p:embeddedFont>
    <p:embeddedFont>
      <p:font typeface="Garet Bold" panose="020B0604020202020204" charset="0"/>
      <p:regular r:id="rId31"/>
    </p:embeddedFont>
    <p:embeddedFont>
      <p:font typeface="Garet ExtraBold" panose="020B0604020202020204" charset="0"/>
      <p:regular r:id="rId32"/>
    </p:embeddedFont>
    <p:embeddedFont>
      <p:font typeface="Garet ExtraBold Bold" panose="020B0604020202020204" charset="0"/>
      <p:regular r:id="rId33"/>
    </p:embeddedFont>
    <p:embeddedFont>
      <p:font typeface="Garet Light" panose="020B0604020202020204" charset="0"/>
      <p:regular r:id="rId34"/>
    </p:embeddedFont>
    <p:embeddedFont>
      <p:font typeface="Montserrat Bold" panose="020B0604020202020204" charset="0"/>
      <p:regular r:id="rId35"/>
    </p:embeddedFont>
    <p:embeddedFont>
      <p:font typeface="Montserrat Medium Italics" panose="020B0604020202020204" charset="0"/>
      <p:regular r:id="rId36"/>
    </p:embeddedFont>
    <p:embeddedFont>
      <p:font typeface="Open Sans Extra Bold" panose="020B0604020202020204" charset="0"/>
      <p:regular r:id="rId37"/>
    </p:embeddedFont>
    <p:embeddedFont>
      <p:font typeface="Raleway Bold" panose="020B0604020202020204" charset="0"/>
      <p:regular r:id="rId38"/>
    </p:embeddedFont>
    <p:embeddedFont>
      <p:font typeface="Raleway Heavy" panose="020B0604020202020204" charset="0"/>
      <p:regular r:id="rId39"/>
    </p:embeddedFont>
    <p:embeddedFont>
      <p:font typeface="Roboto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isevoter.com/country-rankings/autism-rates-by-country/#serbia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svg"/><Relationship Id="rId9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3" name="Freeform 3"/>
          <p:cNvSpPr/>
          <p:nvPr/>
        </p:nvSpPr>
        <p:spPr>
          <a:xfrm>
            <a:off x="6828914" y="5859042"/>
            <a:ext cx="13227113" cy="4800340"/>
          </a:xfrm>
          <a:custGeom>
            <a:avLst/>
            <a:gdLst/>
            <a:ahLst/>
            <a:cxnLst/>
            <a:rect l="l" t="t" r="r" b="b"/>
            <a:pathLst>
              <a:path w="13227113" h="4800340">
                <a:moveTo>
                  <a:pt x="0" y="0"/>
                </a:moveTo>
                <a:lnTo>
                  <a:pt x="13227114" y="0"/>
                </a:lnTo>
                <a:lnTo>
                  <a:pt x="13227114" y="4800339"/>
                </a:lnTo>
                <a:lnTo>
                  <a:pt x="0" y="4800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4" name="TextBox 4"/>
          <p:cNvSpPr txBox="1"/>
          <p:nvPr/>
        </p:nvSpPr>
        <p:spPr>
          <a:xfrm>
            <a:off x="3437637" y="3460233"/>
            <a:ext cx="11412726" cy="217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InClude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98574" y="328310"/>
            <a:ext cx="12690851" cy="8246554"/>
            <a:chOff x="0" y="0"/>
            <a:chExt cx="1252432" cy="8138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2432" cy="813834"/>
            </a:xfrm>
            <a:custGeom>
              <a:avLst/>
              <a:gdLst/>
              <a:ahLst/>
              <a:cxnLst/>
              <a:rect l="l" t="t" r="r" b="b"/>
              <a:pathLst>
                <a:path w="1252432" h="813834">
                  <a:moveTo>
                    <a:pt x="626216" y="0"/>
                  </a:moveTo>
                  <a:cubicBezTo>
                    <a:pt x="280366" y="0"/>
                    <a:pt x="0" y="182183"/>
                    <a:pt x="0" y="406917"/>
                  </a:cubicBezTo>
                  <a:cubicBezTo>
                    <a:pt x="0" y="631651"/>
                    <a:pt x="280366" y="813834"/>
                    <a:pt x="626216" y="813834"/>
                  </a:cubicBezTo>
                  <a:cubicBezTo>
                    <a:pt x="972065" y="813834"/>
                    <a:pt x="1252432" y="631651"/>
                    <a:pt x="1252432" y="406917"/>
                  </a:cubicBezTo>
                  <a:cubicBezTo>
                    <a:pt x="1252432" y="182183"/>
                    <a:pt x="972065" y="0"/>
                    <a:pt x="626216" y="0"/>
                  </a:cubicBezTo>
                  <a:close/>
                </a:path>
              </a:pathLst>
            </a:custGeom>
            <a:solidFill>
              <a:srgbClr val="1B4A9B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71616" y="2121469"/>
            <a:ext cx="11380822" cy="6220106"/>
            <a:chOff x="0" y="0"/>
            <a:chExt cx="1269261" cy="6937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9261" cy="693706"/>
            </a:xfrm>
            <a:custGeom>
              <a:avLst/>
              <a:gdLst/>
              <a:ahLst/>
              <a:cxnLst/>
              <a:rect l="l" t="t" r="r" b="b"/>
              <a:pathLst>
                <a:path w="1269261" h="693706">
                  <a:moveTo>
                    <a:pt x="634631" y="0"/>
                  </a:moveTo>
                  <a:cubicBezTo>
                    <a:pt x="284134" y="0"/>
                    <a:pt x="0" y="155291"/>
                    <a:pt x="0" y="346853"/>
                  </a:cubicBezTo>
                  <a:cubicBezTo>
                    <a:pt x="0" y="538414"/>
                    <a:pt x="284134" y="693706"/>
                    <a:pt x="634631" y="693706"/>
                  </a:cubicBezTo>
                  <a:cubicBezTo>
                    <a:pt x="985128" y="693706"/>
                    <a:pt x="1269261" y="538414"/>
                    <a:pt x="1269261" y="346853"/>
                  </a:cubicBezTo>
                  <a:cubicBezTo>
                    <a:pt x="1269261" y="155291"/>
                    <a:pt x="985128" y="0"/>
                    <a:pt x="634631" y="0"/>
                  </a:cubicBezTo>
                  <a:close/>
                </a:path>
              </a:pathLst>
            </a:custGeom>
            <a:solidFill>
              <a:srgbClr val="6CE5E8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68848" y="3939544"/>
            <a:ext cx="9819825" cy="4156571"/>
            <a:chOff x="0" y="0"/>
            <a:chExt cx="1321828" cy="5595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1828" cy="559508"/>
            </a:xfrm>
            <a:custGeom>
              <a:avLst/>
              <a:gdLst/>
              <a:ahLst/>
              <a:cxnLst/>
              <a:rect l="l" t="t" r="r" b="b"/>
              <a:pathLst>
                <a:path w="1321828" h="559508">
                  <a:moveTo>
                    <a:pt x="660914" y="0"/>
                  </a:moveTo>
                  <a:cubicBezTo>
                    <a:pt x="295901" y="0"/>
                    <a:pt x="0" y="125250"/>
                    <a:pt x="0" y="279754"/>
                  </a:cubicBezTo>
                  <a:cubicBezTo>
                    <a:pt x="0" y="434258"/>
                    <a:pt x="295901" y="559508"/>
                    <a:pt x="660914" y="559508"/>
                  </a:cubicBezTo>
                  <a:cubicBezTo>
                    <a:pt x="1025927" y="559508"/>
                    <a:pt x="1321828" y="434258"/>
                    <a:pt x="1321828" y="279754"/>
                  </a:cubicBezTo>
                  <a:cubicBezTo>
                    <a:pt x="1321828" y="125250"/>
                    <a:pt x="1025927" y="0"/>
                    <a:pt x="660914" y="0"/>
                  </a:cubicBezTo>
                  <a:close/>
                </a:path>
              </a:pathLst>
            </a:custGeom>
            <a:solidFill>
              <a:srgbClr val="C3FEFF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68938" y="5768115"/>
            <a:ext cx="6911306" cy="2116115"/>
            <a:chOff x="0" y="0"/>
            <a:chExt cx="930318" cy="2848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30318" cy="284846"/>
            </a:xfrm>
            <a:custGeom>
              <a:avLst/>
              <a:gdLst/>
              <a:ahLst/>
              <a:cxnLst/>
              <a:rect l="l" t="t" r="r" b="b"/>
              <a:pathLst>
                <a:path w="930318" h="284846">
                  <a:moveTo>
                    <a:pt x="465159" y="0"/>
                  </a:moveTo>
                  <a:cubicBezTo>
                    <a:pt x="208259" y="0"/>
                    <a:pt x="0" y="63765"/>
                    <a:pt x="0" y="142423"/>
                  </a:cubicBezTo>
                  <a:cubicBezTo>
                    <a:pt x="0" y="221081"/>
                    <a:pt x="208259" y="284846"/>
                    <a:pt x="465159" y="284846"/>
                  </a:cubicBezTo>
                  <a:cubicBezTo>
                    <a:pt x="722059" y="284846"/>
                    <a:pt x="930318" y="221081"/>
                    <a:pt x="930318" y="142423"/>
                  </a:cubicBezTo>
                  <a:cubicBezTo>
                    <a:pt x="930318" y="63765"/>
                    <a:pt x="722059" y="0"/>
                    <a:pt x="465159" y="0"/>
                  </a:cubicBezTo>
                  <a:close/>
                </a:path>
              </a:pathLst>
            </a:custGeom>
            <a:solidFill>
              <a:srgbClr val="F8FFFF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031489" y="2334236"/>
            <a:ext cx="2132953" cy="62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866">
                <a:solidFill>
                  <a:srgbClr val="00326D"/>
                </a:solidFill>
                <a:latin typeface="Garet Bold"/>
              </a:rPr>
              <a:t>SAM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69269" y="4308686"/>
            <a:ext cx="4585515" cy="57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576">
                <a:solidFill>
                  <a:srgbClr val="00326D"/>
                </a:solidFill>
                <a:latin typeface="Garet Bold"/>
              </a:rPr>
              <a:t>LAUNCH SOM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1489" y="460920"/>
            <a:ext cx="2132953" cy="82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5"/>
              </a:lnSpc>
            </a:pPr>
            <a:r>
              <a:rPr lang="en-US" sz="5165">
                <a:solidFill>
                  <a:srgbClr val="FFFFFF"/>
                </a:solidFill>
                <a:latin typeface="Garet Bold"/>
              </a:rPr>
              <a:t>TAM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1489" y="6198579"/>
            <a:ext cx="2085465" cy="489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3"/>
              </a:lnSpc>
            </a:pPr>
            <a:r>
              <a:rPr lang="en-US" sz="3025">
                <a:solidFill>
                  <a:srgbClr val="00326D"/>
                </a:solidFill>
                <a:latin typeface="Garet Bold"/>
              </a:rPr>
              <a:t>MVP SOM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89008" y="6740447"/>
            <a:ext cx="2817913" cy="7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5"/>
              </a:lnSpc>
              <a:spcBef>
                <a:spcPct val="0"/>
              </a:spcBef>
            </a:pPr>
            <a:r>
              <a:rPr lang="en-US" sz="4639">
                <a:solidFill>
                  <a:srgbClr val="000000"/>
                </a:solidFill>
                <a:latin typeface="Garet ExtraBold"/>
              </a:rPr>
              <a:t>15.000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65265" y="4933469"/>
            <a:ext cx="2817913" cy="7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5"/>
              </a:lnSpc>
              <a:spcBef>
                <a:spcPct val="0"/>
              </a:spcBef>
            </a:pPr>
            <a:r>
              <a:rPr lang="en-US" sz="4639">
                <a:solidFill>
                  <a:srgbClr val="000000"/>
                </a:solidFill>
                <a:latin typeface="Garet ExtraBold"/>
              </a:rPr>
              <a:t>388.478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65265" y="3047724"/>
            <a:ext cx="3093873" cy="7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5"/>
              </a:lnSpc>
              <a:spcBef>
                <a:spcPct val="0"/>
              </a:spcBef>
            </a:pPr>
            <a:r>
              <a:rPr lang="en-US" sz="4639">
                <a:solidFill>
                  <a:srgbClr val="000000"/>
                </a:solidFill>
                <a:latin typeface="Garet ExtraBold"/>
              </a:rPr>
              <a:t>1.184.000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93336" y="1176637"/>
            <a:ext cx="4561771" cy="78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5"/>
              </a:lnSpc>
              <a:spcBef>
                <a:spcPct val="0"/>
              </a:spcBef>
            </a:pPr>
            <a:r>
              <a:rPr lang="en-US" sz="4639">
                <a:solidFill>
                  <a:srgbClr val="141414"/>
                </a:solidFill>
                <a:latin typeface="Garet ExtraBold"/>
              </a:rPr>
              <a:t>602.500.000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607" y="8686687"/>
            <a:ext cx="10153659" cy="174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4"/>
              </a:lnSpc>
            </a:pPr>
            <a:r>
              <a:rPr lang="en-US" sz="1703" u="sng">
                <a:solidFill>
                  <a:srgbClr val="000000"/>
                </a:solidFill>
                <a:latin typeface="Cerebri"/>
                <a:hlinkClick r:id="rId2" tooltip="https://wisevoter.com/country-rankings/autism-rates-by-country/#serbia"/>
              </a:rPr>
              <a:t>https://www.thetreetop.com/statistics/autism-prevalence https://www.forbes.com/health/mind/adhd-statistics/</a:t>
            </a:r>
          </a:p>
          <a:p>
            <a:pPr>
              <a:lnSpc>
                <a:spcPts val="2384"/>
              </a:lnSpc>
            </a:pPr>
            <a:r>
              <a:rPr lang="en-US" sz="1703" u="sng">
                <a:solidFill>
                  <a:srgbClr val="000000"/>
                </a:solidFill>
                <a:latin typeface="Cerebri"/>
                <a:hlinkClick r:id="rId2" tooltip="https://wisevoter.com/country-rankings/autism-rates-by-country/#serbia"/>
              </a:rPr>
              <a:t>https://wisevoter.com/country-rankings/autism-rates-by-country/#serbia</a:t>
            </a:r>
          </a:p>
          <a:p>
            <a:pPr>
              <a:lnSpc>
                <a:spcPts val="2384"/>
              </a:lnSpc>
            </a:pPr>
            <a:r>
              <a:rPr lang="en-US" sz="1703" u="sng">
                <a:solidFill>
                  <a:srgbClr val="000000"/>
                </a:solidFill>
                <a:latin typeface="Cerebri"/>
              </a:rPr>
              <a:t>https://www.goldenstepsaba.com/resources/ocd-statistics https://www.stetoskop.info/dusevne-bolesti-i-stanja-bolesti-zavisnosti-psihij/adhd-kod-odraslih-simptomi-znakovi-i-lecenje</a:t>
            </a:r>
          </a:p>
          <a:p>
            <a:pPr>
              <a:lnSpc>
                <a:spcPts val="2384"/>
              </a:lnSpc>
            </a:pPr>
            <a:endParaRPr lang="en-US" sz="1703" u="sng">
              <a:solidFill>
                <a:srgbClr val="000000"/>
              </a:solidFill>
              <a:latin typeface="Cerebri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54784" y="8422399"/>
            <a:ext cx="6583113" cy="179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55"/>
              </a:lnSpc>
              <a:spcBef>
                <a:spcPct val="0"/>
              </a:spcBef>
            </a:pPr>
            <a:r>
              <a:rPr lang="en-US" sz="2039">
                <a:solidFill>
                  <a:srgbClr val="F8FFFF"/>
                </a:solidFill>
                <a:latin typeface="Garet ExtraBold"/>
              </a:rPr>
              <a:t>TAM(SVET) = VF AUTIZAM + ADHD+OCD</a:t>
            </a:r>
          </a:p>
          <a:p>
            <a:pPr algn="r">
              <a:lnSpc>
                <a:spcPts val="2855"/>
              </a:lnSpc>
              <a:spcBef>
                <a:spcPct val="0"/>
              </a:spcBef>
            </a:pPr>
            <a:r>
              <a:rPr lang="en-US" sz="2039">
                <a:solidFill>
                  <a:srgbClr val="F8FFFF"/>
                </a:solidFill>
                <a:latin typeface="Garet ExtraBold"/>
              </a:rPr>
              <a:t>SAM (REGION:SRB,HRV,CG,BIH,MAC,SLO)=OCD +VF AUTIZAM+ADHD  </a:t>
            </a:r>
          </a:p>
          <a:p>
            <a:pPr algn="r">
              <a:lnSpc>
                <a:spcPts val="2855"/>
              </a:lnSpc>
              <a:spcBef>
                <a:spcPct val="0"/>
              </a:spcBef>
            </a:pPr>
            <a:r>
              <a:rPr lang="en-US" sz="2039">
                <a:solidFill>
                  <a:srgbClr val="F8FFFF"/>
                </a:solidFill>
                <a:latin typeface="Garet ExtraBold"/>
              </a:rPr>
              <a:t>SOM LAUNCH(SRB) = VF AUTIZAM + ADHD + OCD</a:t>
            </a:r>
          </a:p>
          <a:p>
            <a:pPr algn="r">
              <a:lnSpc>
                <a:spcPts val="2855"/>
              </a:lnSpc>
              <a:spcBef>
                <a:spcPct val="0"/>
              </a:spcBef>
            </a:pPr>
            <a:r>
              <a:rPr lang="en-US" sz="2039">
                <a:solidFill>
                  <a:srgbClr val="F8FFFF"/>
                </a:solidFill>
                <a:latin typeface="Garet ExtraBold"/>
              </a:rPr>
              <a:t>SOM MVP(SRB) = VF AUTIZAM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25874" y="8216152"/>
            <a:ext cx="1405652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8FFFF"/>
                </a:solidFill>
                <a:latin typeface="Garet ExtraBold Bold"/>
              </a:rPr>
              <a:t>IZVORI: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F8FFFF"/>
              </a:solidFill>
              <a:latin typeface="Garet ExtraBol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9530" y="5749064"/>
            <a:ext cx="7523810" cy="1777233"/>
            <a:chOff x="0" y="0"/>
            <a:chExt cx="3594434" cy="8490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94434" cy="849057"/>
            </a:xfrm>
            <a:custGeom>
              <a:avLst/>
              <a:gdLst/>
              <a:ahLst/>
              <a:cxnLst/>
              <a:rect l="l" t="t" r="r" b="b"/>
              <a:pathLst>
                <a:path w="3594434" h="849057">
                  <a:moveTo>
                    <a:pt x="52478" y="0"/>
                  </a:moveTo>
                  <a:lnTo>
                    <a:pt x="3541955" y="0"/>
                  </a:lnTo>
                  <a:cubicBezTo>
                    <a:pt x="3570938" y="0"/>
                    <a:pt x="3594434" y="23495"/>
                    <a:pt x="3594434" y="52478"/>
                  </a:cubicBezTo>
                  <a:lnTo>
                    <a:pt x="3594434" y="796579"/>
                  </a:lnTo>
                  <a:cubicBezTo>
                    <a:pt x="3594434" y="810497"/>
                    <a:pt x="3588905" y="823845"/>
                    <a:pt x="3579063" y="833687"/>
                  </a:cubicBezTo>
                  <a:cubicBezTo>
                    <a:pt x="3569222" y="843528"/>
                    <a:pt x="3555873" y="849057"/>
                    <a:pt x="3541955" y="849057"/>
                  </a:cubicBezTo>
                  <a:lnTo>
                    <a:pt x="52478" y="849057"/>
                  </a:lnTo>
                  <a:cubicBezTo>
                    <a:pt x="38560" y="849057"/>
                    <a:pt x="25212" y="843528"/>
                    <a:pt x="15371" y="833687"/>
                  </a:cubicBezTo>
                  <a:cubicBezTo>
                    <a:pt x="5529" y="823845"/>
                    <a:pt x="0" y="810497"/>
                    <a:pt x="0" y="796579"/>
                  </a:cubicBezTo>
                  <a:lnTo>
                    <a:pt x="0" y="52478"/>
                  </a:lnTo>
                  <a:cubicBezTo>
                    <a:pt x="0" y="38560"/>
                    <a:pt x="5529" y="25212"/>
                    <a:pt x="15371" y="15371"/>
                  </a:cubicBezTo>
                  <a:cubicBezTo>
                    <a:pt x="25212" y="5529"/>
                    <a:pt x="38560" y="0"/>
                    <a:pt x="52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3698" y="3124641"/>
            <a:ext cx="7523810" cy="1997613"/>
            <a:chOff x="0" y="0"/>
            <a:chExt cx="3594434" cy="9543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94434" cy="954342"/>
            </a:xfrm>
            <a:custGeom>
              <a:avLst/>
              <a:gdLst/>
              <a:ahLst/>
              <a:cxnLst/>
              <a:rect l="l" t="t" r="r" b="b"/>
              <a:pathLst>
                <a:path w="3594434" h="954342">
                  <a:moveTo>
                    <a:pt x="52478" y="0"/>
                  </a:moveTo>
                  <a:lnTo>
                    <a:pt x="3541955" y="0"/>
                  </a:lnTo>
                  <a:cubicBezTo>
                    <a:pt x="3570938" y="0"/>
                    <a:pt x="3594434" y="23495"/>
                    <a:pt x="3594434" y="52478"/>
                  </a:cubicBezTo>
                  <a:lnTo>
                    <a:pt x="3594434" y="901863"/>
                  </a:lnTo>
                  <a:cubicBezTo>
                    <a:pt x="3594434" y="915782"/>
                    <a:pt x="3588905" y="929130"/>
                    <a:pt x="3579063" y="938971"/>
                  </a:cubicBezTo>
                  <a:cubicBezTo>
                    <a:pt x="3569222" y="948813"/>
                    <a:pt x="3555873" y="954342"/>
                    <a:pt x="3541955" y="954342"/>
                  </a:cubicBezTo>
                  <a:lnTo>
                    <a:pt x="52478" y="954342"/>
                  </a:lnTo>
                  <a:cubicBezTo>
                    <a:pt x="38560" y="954342"/>
                    <a:pt x="25212" y="948813"/>
                    <a:pt x="15371" y="938971"/>
                  </a:cubicBezTo>
                  <a:cubicBezTo>
                    <a:pt x="5529" y="929130"/>
                    <a:pt x="0" y="915782"/>
                    <a:pt x="0" y="901863"/>
                  </a:cubicBezTo>
                  <a:lnTo>
                    <a:pt x="0" y="52478"/>
                  </a:lnTo>
                  <a:cubicBezTo>
                    <a:pt x="0" y="38560"/>
                    <a:pt x="5529" y="25212"/>
                    <a:pt x="15371" y="15371"/>
                  </a:cubicBezTo>
                  <a:cubicBezTo>
                    <a:pt x="25212" y="5529"/>
                    <a:pt x="38560" y="0"/>
                    <a:pt x="52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84848" y="5749064"/>
            <a:ext cx="7379453" cy="1777233"/>
            <a:chOff x="0" y="0"/>
            <a:chExt cx="3525468" cy="8490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25469" cy="849057"/>
            </a:xfrm>
            <a:custGeom>
              <a:avLst/>
              <a:gdLst/>
              <a:ahLst/>
              <a:cxnLst/>
              <a:rect l="l" t="t" r="r" b="b"/>
              <a:pathLst>
                <a:path w="3525469" h="849057">
                  <a:moveTo>
                    <a:pt x="53505" y="0"/>
                  </a:moveTo>
                  <a:lnTo>
                    <a:pt x="3471964" y="0"/>
                  </a:lnTo>
                  <a:cubicBezTo>
                    <a:pt x="3501513" y="0"/>
                    <a:pt x="3525469" y="23955"/>
                    <a:pt x="3525469" y="53505"/>
                  </a:cubicBezTo>
                  <a:lnTo>
                    <a:pt x="3525469" y="795552"/>
                  </a:lnTo>
                  <a:cubicBezTo>
                    <a:pt x="3525469" y="825102"/>
                    <a:pt x="3501513" y="849057"/>
                    <a:pt x="3471964" y="849057"/>
                  </a:cubicBezTo>
                  <a:lnTo>
                    <a:pt x="53505" y="849057"/>
                  </a:lnTo>
                  <a:cubicBezTo>
                    <a:pt x="23955" y="849057"/>
                    <a:pt x="0" y="825102"/>
                    <a:pt x="0" y="795552"/>
                  </a:cubicBezTo>
                  <a:lnTo>
                    <a:pt x="0" y="53505"/>
                  </a:lnTo>
                  <a:cubicBezTo>
                    <a:pt x="0" y="23955"/>
                    <a:pt x="23955" y="0"/>
                    <a:pt x="53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29016" y="3124641"/>
            <a:ext cx="7379453" cy="1997613"/>
            <a:chOff x="0" y="0"/>
            <a:chExt cx="3525468" cy="9543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25469" cy="954342"/>
            </a:xfrm>
            <a:custGeom>
              <a:avLst/>
              <a:gdLst/>
              <a:ahLst/>
              <a:cxnLst/>
              <a:rect l="l" t="t" r="r" b="b"/>
              <a:pathLst>
                <a:path w="3525469" h="954342">
                  <a:moveTo>
                    <a:pt x="53505" y="0"/>
                  </a:moveTo>
                  <a:lnTo>
                    <a:pt x="3471964" y="0"/>
                  </a:lnTo>
                  <a:cubicBezTo>
                    <a:pt x="3501513" y="0"/>
                    <a:pt x="3525469" y="23955"/>
                    <a:pt x="3525469" y="53505"/>
                  </a:cubicBezTo>
                  <a:lnTo>
                    <a:pt x="3525469" y="900837"/>
                  </a:lnTo>
                  <a:cubicBezTo>
                    <a:pt x="3525469" y="930387"/>
                    <a:pt x="3501513" y="954342"/>
                    <a:pt x="3471964" y="954342"/>
                  </a:cubicBezTo>
                  <a:lnTo>
                    <a:pt x="53505" y="954342"/>
                  </a:lnTo>
                  <a:cubicBezTo>
                    <a:pt x="23955" y="954342"/>
                    <a:pt x="0" y="930387"/>
                    <a:pt x="0" y="900837"/>
                  </a:cubicBezTo>
                  <a:lnTo>
                    <a:pt x="0" y="53505"/>
                  </a:lnTo>
                  <a:cubicBezTo>
                    <a:pt x="0" y="23955"/>
                    <a:pt x="23955" y="0"/>
                    <a:pt x="535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28302" y="7833300"/>
            <a:ext cx="2186261" cy="3031211"/>
          </a:xfrm>
          <a:custGeom>
            <a:avLst/>
            <a:gdLst/>
            <a:ahLst/>
            <a:cxnLst/>
            <a:rect l="l" t="t" r="r" b="b"/>
            <a:pathLst>
              <a:path w="2186261" h="3031211">
                <a:moveTo>
                  <a:pt x="0" y="0"/>
                </a:moveTo>
                <a:lnTo>
                  <a:pt x="2186261" y="0"/>
                </a:lnTo>
                <a:lnTo>
                  <a:pt x="2186261" y="3031211"/>
                </a:lnTo>
                <a:lnTo>
                  <a:pt x="0" y="303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5" name="TextBox 15"/>
          <p:cNvSpPr txBox="1"/>
          <p:nvPr/>
        </p:nvSpPr>
        <p:spPr>
          <a:xfrm>
            <a:off x="3175182" y="999049"/>
            <a:ext cx="12619333" cy="1496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29"/>
              </a:lnSpc>
            </a:pPr>
            <a:r>
              <a:rPr lang="en-US" sz="11118">
                <a:solidFill>
                  <a:srgbClr val="FFFFFF"/>
                </a:solidFill>
                <a:latin typeface="Raleway Bold"/>
              </a:rPr>
              <a:t>BUDUĆI PLANOVI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14563" y="3847637"/>
            <a:ext cx="5542081" cy="69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</a:pPr>
            <a:r>
              <a:rPr lang="en-US" sz="2674">
                <a:solidFill>
                  <a:srgbClr val="141414"/>
                </a:solidFill>
                <a:latin typeface="Garet ExtraBold Bold"/>
              </a:rPr>
              <a:t>PROŠIRENJE APLIKACIJE NA VIŠE JEZIKA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95422" y="3678812"/>
            <a:ext cx="6796790" cy="102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1"/>
              </a:lnSpc>
            </a:pPr>
            <a:r>
              <a:rPr lang="en-US" sz="2674">
                <a:solidFill>
                  <a:srgbClr val="141414"/>
                </a:solidFill>
                <a:latin typeface="Garet ExtraBold Bold"/>
              </a:rPr>
              <a:t>DODAVANJE FUNKCIONALNOSTI APLIKACIJE VEZANE ZA ČULNU OSETLJIVOST, RAD SA BROJEVIMA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81228" y="6196019"/>
            <a:ext cx="6536841" cy="689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2672">
                <a:solidFill>
                  <a:srgbClr val="141414"/>
                </a:solidFill>
                <a:latin typeface="Garet ExtraBold Bold"/>
              </a:rPr>
              <a:t>PROŠIRENJE NA VEĆU CILJNU GRUPU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50723" y="6349800"/>
            <a:ext cx="5561753" cy="68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6"/>
              </a:lnSpc>
            </a:pPr>
            <a:r>
              <a:rPr lang="en-US" sz="2580">
                <a:solidFill>
                  <a:srgbClr val="141414"/>
                </a:solidFill>
                <a:latin typeface="Garet ExtraBold Bold"/>
              </a:rPr>
              <a:t>PROŠIRENJE PARAMETARA PERSONALIZACIJE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669421" y="2006467"/>
          <a:ext cx="16949157" cy="7505699"/>
        </p:xfrm>
        <a:graphic>
          <a:graphicData uri="http://schemas.openxmlformats.org/drawingml/2006/table">
            <a:tbl>
              <a:tblPr/>
              <a:tblGrid>
                <a:gridCol w="416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8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1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85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17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38212"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InClude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Autizam ABC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Voice toys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AutiSpark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213"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Kvalitet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212"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ChatBot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212"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FF3131"/>
                          </a:solidFill>
                          <a:latin typeface="Montserrat Bold"/>
                        </a:rPr>
                        <a:t>PERSONALIZACIJA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8213"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8212"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Praćenje napretka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8213"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Performanse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8212"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69"/>
                        </a:lnSpc>
                        <a:defRPr/>
                      </a:pPr>
                      <a:r>
                        <a:rPr lang="en-US" sz="2549">
                          <a:solidFill>
                            <a:srgbClr val="00326D"/>
                          </a:solidFill>
                          <a:latin typeface="Montserrat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4076655" y="671615"/>
            <a:ext cx="10134689" cy="133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28"/>
              </a:lnSpc>
            </a:pPr>
            <a:r>
              <a:rPr lang="en-US" sz="9929">
                <a:solidFill>
                  <a:srgbClr val="FFFFFF"/>
                </a:solidFill>
                <a:latin typeface="Raleway Bold"/>
              </a:rPr>
              <a:t>KONKURENCIJA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13088" y="3196209"/>
          <a:ext cx="17212999" cy="7013407"/>
        </p:xfrm>
        <a:graphic>
          <a:graphicData uri="http://schemas.openxmlformats.org/drawingml/2006/table">
            <a:tbl>
              <a:tblPr/>
              <a:tblGrid>
                <a:gridCol w="3251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3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5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83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30103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InClude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Autizam ABC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Voice toys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AutiSpark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48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Način zarade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Subscription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Subscription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Marketplace/platform (transactional)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Subscription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409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Free trial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14 dana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3 dana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14 dana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993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Cena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200 $/proizvod 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per lifetime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939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Mesečna naplata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999din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999din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899din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939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Godišnja naplata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6.999din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6.499din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000000"/>
                          </a:solidFill>
                          <a:latin typeface="Montserrat Bold"/>
                        </a:rPr>
                        <a:t>7.499din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009921" y="767172"/>
            <a:ext cx="12619333" cy="149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29"/>
              </a:lnSpc>
            </a:pPr>
            <a:r>
              <a:rPr lang="en-US" sz="11118">
                <a:solidFill>
                  <a:srgbClr val="FFFFFF"/>
                </a:solidFill>
                <a:latin typeface="Raleway Heavy"/>
              </a:rPr>
              <a:t>BUSINESS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58014" y="2358829"/>
            <a:ext cx="12371973" cy="50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2"/>
              </a:lnSpc>
            </a:pPr>
            <a:r>
              <a:rPr lang="en-US" sz="3784">
                <a:solidFill>
                  <a:srgbClr val="00326D"/>
                </a:solidFill>
                <a:latin typeface="Garet Bold"/>
              </a:rPr>
              <a:t>Način zarade: Subscription (freemium/free trial)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4714" y="3059435"/>
            <a:ext cx="7614572" cy="5640427"/>
            <a:chOff x="0" y="0"/>
            <a:chExt cx="4237739" cy="3139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37739" cy="3139068"/>
            </a:xfrm>
            <a:custGeom>
              <a:avLst/>
              <a:gdLst/>
              <a:ahLst/>
              <a:cxnLst/>
              <a:rect l="l" t="t" r="r" b="b"/>
              <a:pathLst>
                <a:path w="4237739" h="3139068">
                  <a:moveTo>
                    <a:pt x="51853" y="0"/>
                  </a:moveTo>
                  <a:lnTo>
                    <a:pt x="4185886" y="0"/>
                  </a:lnTo>
                  <a:cubicBezTo>
                    <a:pt x="4214524" y="0"/>
                    <a:pt x="4237739" y="23215"/>
                    <a:pt x="4237739" y="51853"/>
                  </a:cubicBezTo>
                  <a:lnTo>
                    <a:pt x="4237739" y="3087215"/>
                  </a:lnTo>
                  <a:cubicBezTo>
                    <a:pt x="4237739" y="3100968"/>
                    <a:pt x="4232276" y="3114156"/>
                    <a:pt x="4222552" y="3123881"/>
                  </a:cubicBezTo>
                  <a:cubicBezTo>
                    <a:pt x="4212828" y="3133605"/>
                    <a:pt x="4199639" y="3139068"/>
                    <a:pt x="4185886" y="3139068"/>
                  </a:cubicBezTo>
                  <a:lnTo>
                    <a:pt x="51853" y="3139068"/>
                  </a:lnTo>
                  <a:cubicBezTo>
                    <a:pt x="38101" y="3139068"/>
                    <a:pt x="24912" y="3133605"/>
                    <a:pt x="15187" y="3123881"/>
                  </a:cubicBezTo>
                  <a:cubicBezTo>
                    <a:pt x="5463" y="3114156"/>
                    <a:pt x="0" y="3100968"/>
                    <a:pt x="0" y="3087215"/>
                  </a:cubicBezTo>
                  <a:lnTo>
                    <a:pt x="0" y="51853"/>
                  </a:lnTo>
                  <a:cubicBezTo>
                    <a:pt x="0" y="23215"/>
                    <a:pt x="23215" y="0"/>
                    <a:pt x="51853" y="0"/>
                  </a:cubicBezTo>
                  <a:close/>
                </a:path>
              </a:pathLst>
            </a:custGeom>
            <a:solidFill>
              <a:srgbClr val="F8FFFF"/>
            </a:solidFill>
            <a:ln w="952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7413" y="3038879"/>
            <a:ext cx="7277173" cy="5660983"/>
            <a:chOff x="0" y="0"/>
            <a:chExt cx="4049967" cy="31505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49967" cy="3150508"/>
            </a:xfrm>
            <a:custGeom>
              <a:avLst/>
              <a:gdLst/>
              <a:ahLst/>
              <a:cxnLst/>
              <a:rect l="l" t="t" r="r" b="b"/>
              <a:pathLst>
                <a:path w="4049967" h="3150508">
                  <a:moveTo>
                    <a:pt x="54257" y="0"/>
                  </a:moveTo>
                  <a:lnTo>
                    <a:pt x="3995710" y="0"/>
                  </a:lnTo>
                  <a:cubicBezTo>
                    <a:pt x="4010099" y="0"/>
                    <a:pt x="4023900" y="5716"/>
                    <a:pt x="4034075" y="15892"/>
                  </a:cubicBezTo>
                  <a:cubicBezTo>
                    <a:pt x="4044250" y="26067"/>
                    <a:pt x="4049967" y="39867"/>
                    <a:pt x="4049967" y="54257"/>
                  </a:cubicBezTo>
                  <a:lnTo>
                    <a:pt x="4049967" y="3096252"/>
                  </a:lnTo>
                  <a:cubicBezTo>
                    <a:pt x="4049967" y="3110641"/>
                    <a:pt x="4044250" y="3124442"/>
                    <a:pt x="4034075" y="3134617"/>
                  </a:cubicBezTo>
                  <a:cubicBezTo>
                    <a:pt x="4023900" y="3144792"/>
                    <a:pt x="4010099" y="3150508"/>
                    <a:pt x="3995710" y="3150508"/>
                  </a:cubicBezTo>
                  <a:lnTo>
                    <a:pt x="54257" y="3150508"/>
                  </a:lnTo>
                  <a:cubicBezTo>
                    <a:pt x="39867" y="3150508"/>
                    <a:pt x="26067" y="3144792"/>
                    <a:pt x="15892" y="3134617"/>
                  </a:cubicBezTo>
                  <a:cubicBezTo>
                    <a:pt x="5716" y="3124442"/>
                    <a:pt x="0" y="3110641"/>
                    <a:pt x="0" y="3096252"/>
                  </a:cubicBezTo>
                  <a:lnTo>
                    <a:pt x="0" y="54257"/>
                  </a:lnTo>
                  <a:cubicBezTo>
                    <a:pt x="0" y="39867"/>
                    <a:pt x="5716" y="26067"/>
                    <a:pt x="15892" y="15892"/>
                  </a:cubicBezTo>
                  <a:cubicBezTo>
                    <a:pt x="26067" y="5716"/>
                    <a:pt x="39867" y="0"/>
                    <a:pt x="5425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878428" y="5897607"/>
            <a:ext cx="5962245" cy="5604510"/>
          </a:xfrm>
          <a:custGeom>
            <a:avLst/>
            <a:gdLst/>
            <a:ahLst/>
            <a:cxnLst/>
            <a:rect l="l" t="t" r="r" b="b"/>
            <a:pathLst>
              <a:path w="5962245" h="5604510">
                <a:moveTo>
                  <a:pt x="0" y="0"/>
                </a:moveTo>
                <a:lnTo>
                  <a:pt x="5962244" y="0"/>
                </a:lnTo>
                <a:lnTo>
                  <a:pt x="5962244" y="5604510"/>
                </a:lnTo>
                <a:lnTo>
                  <a:pt x="0" y="560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9" name="TextBox 9"/>
          <p:cNvSpPr txBox="1"/>
          <p:nvPr/>
        </p:nvSpPr>
        <p:spPr>
          <a:xfrm>
            <a:off x="1529428" y="842412"/>
            <a:ext cx="15229143" cy="131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19"/>
              </a:lnSpc>
            </a:pPr>
            <a:r>
              <a:rPr lang="en-US" sz="9722">
                <a:solidFill>
                  <a:srgbClr val="FFFFFF"/>
                </a:solidFill>
                <a:latin typeface="Raleway Heavy"/>
              </a:rPr>
              <a:t>MARKETING STRATEGIJA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681" y="2506761"/>
            <a:ext cx="8382639" cy="53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4044">
                <a:solidFill>
                  <a:srgbClr val="141414"/>
                </a:solidFill>
                <a:latin typeface="Garet ExtraBold Bold"/>
              </a:rPr>
              <a:t>TRADICIONALNI KM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94680" y="2527318"/>
            <a:ext cx="8382639" cy="53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4044">
                <a:solidFill>
                  <a:srgbClr val="141414"/>
                </a:solidFill>
                <a:latin typeface="Garet ExtraBold Bold"/>
              </a:rPr>
              <a:t>SAVREMENI KM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5443" y="3608304"/>
            <a:ext cx="6421230" cy="332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Word of mouth izmedju korisnika MVP-a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Preporuka članova Udruženja i stručnih lica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Oglašavanje putem novina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Oganizovanje događaja i manifestacija na kojima će biti promovisan i korišćen proizvod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5385" y="3608304"/>
            <a:ext cx="6421230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Sopstveni(Web site, ing profil)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Elektronske novine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Oglašavanje putem direktnog marketinga na društvenim mrežama(viber,fb)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E-mail marketing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4714" y="3059435"/>
            <a:ext cx="7614572" cy="3313862"/>
            <a:chOff x="0" y="0"/>
            <a:chExt cx="4237739" cy="18442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37739" cy="1844264"/>
            </a:xfrm>
            <a:custGeom>
              <a:avLst/>
              <a:gdLst/>
              <a:ahLst/>
              <a:cxnLst/>
              <a:rect l="l" t="t" r="r" b="b"/>
              <a:pathLst>
                <a:path w="4237739" h="1844264">
                  <a:moveTo>
                    <a:pt x="51853" y="0"/>
                  </a:moveTo>
                  <a:lnTo>
                    <a:pt x="4185886" y="0"/>
                  </a:lnTo>
                  <a:cubicBezTo>
                    <a:pt x="4214524" y="0"/>
                    <a:pt x="4237739" y="23215"/>
                    <a:pt x="4237739" y="51853"/>
                  </a:cubicBezTo>
                  <a:lnTo>
                    <a:pt x="4237739" y="1792412"/>
                  </a:lnTo>
                  <a:cubicBezTo>
                    <a:pt x="4237739" y="1806164"/>
                    <a:pt x="4232276" y="1819353"/>
                    <a:pt x="4222552" y="1829077"/>
                  </a:cubicBezTo>
                  <a:cubicBezTo>
                    <a:pt x="4212828" y="1838801"/>
                    <a:pt x="4199639" y="1844264"/>
                    <a:pt x="4185886" y="1844264"/>
                  </a:cubicBezTo>
                  <a:lnTo>
                    <a:pt x="51853" y="1844264"/>
                  </a:lnTo>
                  <a:cubicBezTo>
                    <a:pt x="23215" y="1844264"/>
                    <a:pt x="0" y="1821049"/>
                    <a:pt x="0" y="1792412"/>
                  </a:cubicBezTo>
                  <a:lnTo>
                    <a:pt x="0" y="51853"/>
                  </a:lnTo>
                  <a:cubicBezTo>
                    <a:pt x="0" y="23215"/>
                    <a:pt x="23215" y="0"/>
                    <a:pt x="51853" y="0"/>
                  </a:cubicBezTo>
                  <a:close/>
                </a:path>
              </a:pathLst>
            </a:custGeom>
            <a:solidFill>
              <a:srgbClr val="F8FFFF"/>
            </a:solidFill>
            <a:ln w="952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7413" y="3038879"/>
            <a:ext cx="7277173" cy="3334419"/>
            <a:chOff x="0" y="0"/>
            <a:chExt cx="4049967" cy="18557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49967" cy="1855705"/>
            </a:xfrm>
            <a:custGeom>
              <a:avLst/>
              <a:gdLst/>
              <a:ahLst/>
              <a:cxnLst/>
              <a:rect l="l" t="t" r="r" b="b"/>
              <a:pathLst>
                <a:path w="4049967" h="1855705">
                  <a:moveTo>
                    <a:pt x="54257" y="0"/>
                  </a:moveTo>
                  <a:lnTo>
                    <a:pt x="3995710" y="0"/>
                  </a:lnTo>
                  <a:cubicBezTo>
                    <a:pt x="4010099" y="0"/>
                    <a:pt x="4023900" y="5716"/>
                    <a:pt x="4034075" y="15892"/>
                  </a:cubicBezTo>
                  <a:cubicBezTo>
                    <a:pt x="4044250" y="26067"/>
                    <a:pt x="4049967" y="39867"/>
                    <a:pt x="4049967" y="54257"/>
                  </a:cubicBezTo>
                  <a:lnTo>
                    <a:pt x="4049967" y="1801448"/>
                  </a:lnTo>
                  <a:cubicBezTo>
                    <a:pt x="4049967" y="1815838"/>
                    <a:pt x="4044250" y="1829638"/>
                    <a:pt x="4034075" y="1839813"/>
                  </a:cubicBezTo>
                  <a:cubicBezTo>
                    <a:pt x="4023900" y="1849989"/>
                    <a:pt x="4010099" y="1855705"/>
                    <a:pt x="3995710" y="1855705"/>
                  </a:cubicBezTo>
                  <a:lnTo>
                    <a:pt x="54257" y="1855705"/>
                  </a:lnTo>
                  <a:cubicBezTo>
                    <a:pt x="39867" y="1855705"/>
                    <a:pt x="26067" y="1849989"/>
                    <a:pt x="15892" y="1839813"/>
                  </a:cubicBezTo>
                  <a:cubicBezTo>
                    <a:pt x="5716" y="1829638"/>
                    <a:pt x="0" y="1815838"/>
                    <a:pt x="0" y="1801448"/>
                  </a:cubicBezTo>
                  <a:lnTo>
                    <a:pt x="0" y="54257"/>
                  </a:lnTo>
                  <a:cubicBezTo>
                    <a:pt x="0" y="39867"/>
                    <a:pt x="5716" y="26067"/>
                    <a:pt x="15892" y="15892"/>
                  </a:cubicBezTo>
                  <a:cubicBezTo>
                    <a:pt x="26067" y="5716"/>
                    <a:pt x="39867" y="0"/>
                    <a:pt x="54257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113558" y="7233519"/>
            <a:ext cx="5962245" cy="5604510"/>
          </a:xfrm>
          <a:custGeom>
            <a:avLst/>
            <a:gdLst/>
            <a:ahLst/>
            <a:cxnLst/>
            <a:rect l="l" t="t" r="r" b="b"/>
            <a:pathLst>
              <a:path w="5962245" h="5604510">
                <a:moveTo>
                  <a:pt x="0" y="0"/>
                </a:moveTo>
                <a:lnTo>
                  <a:pt x="5962244" y="0"/>
                </a:lnTo>
                <a:lnTo>
                  <a:pt x="5962244" y="5604510"/>
                </a:lnTo>
                <a:lnTo>
                  <a:pt x="0" y="560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9" name="TextBox 9"/>
          <p:cNvSpPr txBox="1"/>
          <p:nvPr/>
        </p:nvSpPr>
        <p:spPr>
          <a:xfrm>
            <a:off x="1529428" y="842412"/>
            <a:ext cx="15229143" cy="131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9"/>
              </a:lnSpc>
            </a:pPr>
            <a:r>
              <a:rPr lang="en-US" sz="9722">
                <a:solidFill>
                  <a:srgbClr val="FFFFFF"/>
                </a:solidFill>
                <a:latin typeface="Raleway Heavy"/>
              </a:rPr>
              <a:t>RIZICI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681" y="2506761"/>
            <a:ext cx="8382639" cy="53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4044">
                <a:solidFill>
                  <a:srgbClr val="141414"/>
                </a:solidFill>
                <a:latin typeface="Garet ExtraBold Bold"/>
              </a:rPr>
              <a:t>RIZIK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94680" y="2527318"/>
            <a:ext cx="8382639" cy="53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5"/>
              </a:lnSpc>
            </a:pPr>
            <a:r>
              <a:rPr lang="en-US" sz="4044">
                <a:solidFill>
                  <a:srgbClr val="141414"/>
                </a:solidFill>
                <a:latin typeface="Garet ExtraBold Bold"/>
              </a:rPr>
              <a:t>ALTERNATIVA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9428" y="3452179"/>
            <a:ext cx="6421230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Neprihvaćenost i nezainteresovanost od primarne ciljne grupe.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aret ExtraBold"/>
            </a:endParaRP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aret ExtraBold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Potencijalna konkurencija od oligofrenologa.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5385" y="3462457"/>
            <a:ext cx="6421230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Okretanje ka drugim grupama ljudi koji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imaju potrebu za našom aplikacijom.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aret ExtraBold"/>
            </a:endParaRP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aret ExtraBold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Ostvarivanje potencijalne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saradnje sa stručnim licima.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3" name="Freeform 3"/>
          <p:cNvSpPr/>
          <p:nvPr/>
        </p:nvSpPr>
        <p:spPr>
          <a:xfrm>
            <a:off x="-3626641" y="8123029"/>
            <a:ext cx="6264800" cy="6264800"/>
          </a:xfrm>
          <a:custGeom>
            <a:avLst/>
            <a:gdLst/>
            <a:ahLst/>
            <a:cxnLst/>
            <a:rect l="l" t="t" r="r" b="b"/>
            <a:pathLst>
              <a:path w="6264800" h="6264800">
                <a:moveTo>
                  <a:pt x="0" y="0"/>
                </a:moveTo>
                <a:lnTo>
                  <a:pt x="6264800" y="0"/>
                </a:lnTo>
                <a:lnTo>
                  <a:pt x="6264800" y="6264799"/>
                </a:lnTo>
                <a:lnTo>
                  <a:pt x="0" y="6264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4" name="Freeform 4"/>
          <p:cNvSpPr/>
          <p:nvPr/>
        </p:nvSpPr>
        <p:spPr>
          <a:xfrm>
            <a:off x="15326332" y="-4994012"/>
            <a:ext cx="4504678" cy="7804124"/>
          </a:xfrm>
          <a:custGeom>
            <a:avLst/>
            <a:gdLst/>
            <a:ahLst/>
            <a:cxnLst/>
            <a:rect l="l" t="t" r="r" b="b"/>
            <a:pathLst>
              <a:path w="4504678" h="7804124">
                <a:moveTo>
                  <a:pt x="0" y="0"/>
                </a:moveTo>
                <a:lnTo>
                  <a:pt x="4504678" y="0"/>
                </a:lnTo>
                <a:lnTo>
                  <a:pt x="4504678" y="7804125"/>
                </a:lnTo>
                <a:lnTo>
                  <a:pt x="0" y="7804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862" r="-66382"/>
            </a:stretch>
          </a:blipFill>
        </p:spPr>
        <p:txBody>
          <a:bodyPr/>
          <a:lstStyle/>
          <a:p>
            <a:endParaRPr lang="sr-Latn-RS"/>
          </a:p>
        </p:txBody>
      </p:sp>
      <p:grpSp>
        <p:nvGrpSpPr>
          <p:cNvPr id="5" name="Group 5"/>
          <p:cNvGrpSpPr/>
          <p:nvPr/>
        </p:nvGrpSpPr>
        <p:grpSpPr>
          <a:xfrm>
            <a:off x="1243907" y="2895838"/>
            <a:ext cx="3471055" cy="5227191"/>
            <a:chOff x="0" y="0"/>
            <a:chExt cx="1565187" cy="23570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sr-Latn-RS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91596" y="3161325"/>
            <a:ext cx="2975678" cy="297567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t="-79374" r="-12868" b="-71445"/>
              </a:stretch>
            </a:blip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  <p:txBody>
            <a:bodyPr/>
            <a:lstStyle/>
            <a:p>
              <a:endParaRPr lang="sr-Latn-R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09337" y="2895838"/>
            <a:ext cx="3471055" cy="5227191"/>
            <a:chOff x="0" y="0"/>
            <a:chExt cx="1565187" cy="23570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sr-Latn-R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557026" y="3161325"/>
            <a:ext cx="2975678" cy="297567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796" t="-74398" r="-3887" b="-64898"/>
              </a:stretch>
            </a:blip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  <p:txBody>
            <a:bodyPr/>
            <a:lstStyle/>
            <a:p>
              <a:endParaRPr lang="sr-Latn-R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26797" y="2895838"/>
            <a:ext cx="3471055" cy="5227191"/>
            <a:chOff x="0" y="0"/>
            <a:chExt cx="1565187" cy="23570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sr-Latn-R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674486" y="3161325"/>
            <a:ext cx="2975678" cy="297567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17302" t="-99024" r="-13102" b="-90765"/>
              </a:stretch>
            </a:blip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  <p:txBody>
            <a:bodyPr/>
            <a:lstStyle/>
            <a:p>
              <a:endParaRPr lang="sr-Latn-R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03336" y="1305571"/>
            <a:ext cx="15481328" cy="120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1"/>
              </a:lnSpc>
            </a:pPr>
            <a:r>
              <a:rPr lang="en-US" sz="7136">
                <a:solidFill>
                  <a:srgbClr val="FFFFFF"/>
                </a:solidFill>
                <a:latin typeface="Garet ExtraBold Bold"/>
              </a:rPr>
              <a:t>Naša ekipa koja menja svet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0568" y="7340520"/>
            <a:ext cx="2877734" cy="53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sz="1532">
                <a:solidFill>
                  <a:srgbClr val="FFFFFF"/>
                </a:solidFill>
                <a:latin typeface="Montserrat Bold"/>
              </a:rPr>
              <a:t>PRODUCT MANAGEMENT,</a:t>
            </a:r>
          </a:p>
          <a:p>
            <a:pPr algn="ctr">
              <a:lnSpc>
                <a:spcPts val="2145"/>
              </a:lnSpc>
            </a:pPr>
            <a:r>
              <a:rPr lang="en-US" sz="1532">
                <a:solidFill>
                  <a:srgbClr val="FFFFFF"/>
                </a:solidFill>
                <a:latin typeface="Montserrat Bold"/>
              </a:rPr>
              <a:t>DEVELOPER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25396" y="6185868"/>
            <a:ext cx="2908078" cy="35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123">
                <a:solidFill>
                  <a:srgbClr val="FFFFFF"/>
                </a:solidFill>
                <a:latin typeface="Montserrat Bold"/>
              </a:rPr>
              <a:t>Bogdan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857" y="6622352"/>
            <a:ext cx="2448212" cy="50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</a:pPr>
            <a:r>
              <a:rPr lang="en-US" sz="1449">
                <a:solidFill>
                  <a:srgbClr val="FFFFFF"/>
                </a:solidFill>
                <a:latin typeface="Montserrat Medium Italics"/>
              </a:rPr>
              <a:t>Elektrotehnički fakultet</a:t>
            </a:r>
          </a:p>
          <a:p>
            <a:pPr algn="ctr">
              <a:lnSpc>
                <a:spcPts val="2029"/>
              </a:lnSpc>
            </a:pPr>
            <a:r>
              <a:rPr lang="en-US" sz="1449">
                <a:solidFill>
                  <a:srgbClr val="FFFFFF"/>
                </a:solidFill>
                <a:latin typeface="Montserrat Medium Italics"/>
              </a:rPr>
              <a:t>softversko inžinjerstvo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50230" y="7467197"/>
            <a:ext cx="2389269" cy="2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sz="1532">
                <a:solidFill>
                  <a:srgbClr val="FFFFFF"/>
                </a:solidFill>
                <a:latin typeface="Montserrat Bold"/>
              </a:rPr>
              <a:t>MARKETING I SALES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90826" y="6185868"/>
            <a:ext cx="2908078" cy="35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123">
                <a:solidFill>
                  <a:srgbClr val="FFFFFF"/>
                </a:solidFill>
                <a:latin typeface="Montserrat Bold"/>
              </a:rPr>
              <a:t>MIlica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52354" y="6622312"/>
            <a:ext cx="1985021" cy="50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</a:pPr>
            <a:r>
              <a:rPr lang="en-US" sz="1449">
                <a:solidFill>
                  <a:srgbClr val="FFFFFF"/>
                </a:solidFill>
                <a:latin typeface="Montserrat Medium Italics"/>
              </a:rPr>
              <a:t>Ekonomski fakultet</a:t>
            </a:r>
          </a:p>
          <a:p>
            <a:pPr algn="ctr">
              <a:lnSpc>
                <a:spcPts val="2029"/>
              </a:lnSpc>
            </a:pPr>
            <a:r>
              <a:rPr lang="en-US" sz="1449">
                <a:solidFill>
                  <a:srgbClr val="FFFFFF"/>
                </a:solidFill>
                <a:latin typeface="Montserrat Medium Italics"/>
              </a:rPr>
              <a:t>Marketing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08286" y="6185868"/>
            <a:ext cx="2908078" cy="35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123">
                <a:solidFill>
                  <a:srgbClr val="FFFFFF"/>
                </a:solidFill>
                <a:latin typeface="Montserrat Bold"/>
              </a:rPr>
              <a:t>Nadja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573038" y="2895838"/>
            <a:ext cx="3471055" cy="5227191"/>
            <a:chOff x="0" y="0"/>
            <a:chExt cx="1565187" cy="235707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sr-Latn-R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3820727" y="3161325"/>
            <a:ext cx="2975678" cy="2975678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t="-111167" r="-40127" b="-100227"/>
              </a:stretch>
            </a:blip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  <p:txBody>
            <a:bodyPr/>
            <a:lstStyle/>
            <a:p>
              <a:endParaRPr lang="sr-Latn-R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854526" y="6185868"/>
            <a:ext cx="2908078" cy="35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</a:pPr>
            <a:r>
              <a:rPr lang="en-US" sz="2123">
                <a:solidFill>
                  <a:srgbClr val="FFFFFF"/>
                </a:solidFill>
                <a:latin typeface="Montserrat Bold"/>
              </a:rPr>
              <a:t>Strahinja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83010" y="6622352"/>
            <a:ext cx="2758630" cy="50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</a:pPr>
            <a:r>
              <a:rPr lang="en-US" sz="1449">
                <a:solidFill>
                  <a:srgbClr val="FFFFFF"/>
                </a:solidFill>
                <a:latin typeface="Montserrat Medium Italics"/>
              </a:rPr>
              <a:t>Elektrotehnički fakultet</a:t>
            </a:r>
          </a:p>
          <a:p>
            <a:pPr algn="ctr">
              <a:lnSpc>
                <a:spcPts val="2029"/>
              </a:lnSpc>
            </a:pPr>
            <a:r>
              <a:rPr lang="en-US" sz="1449">
                <a:solidFill>
                  <a:srgbClr val="FFFFFF"/>
                </a:solidFill>
                <a:latin typeface="Montserrat Medium Italics"/>
              </a:rPr>
              <a:t>Elektrotehnika i računarstvo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10252" y="6622312"/>
            <a:ext cx="2432159" cy="50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9"/>
              </a:lnSpc>
            </a:pPr>
            <a:r>
              <a:rPr lang="en-US" sz="1449">
                <a:solidFill>
                  <a:srgbClr val="FFFFFF"/>
                </a:solidFill>
                <a:latin typeface="Montserrat Medium Italics"/>
              </a:rPr>
              <a:t>FON</a:t>
            </a:r>
          </a:p>
          <a:p>
            <a:pPr algn="ctr">
              <a:lnSpc>
                <a:spcPts val="2029"/>
              </a:lnSpc>
            </a:pPr>
            <a:r>
              <a:rPr lang="en-US" sz="1449">
                <a:solidFill>
                  <a:srgbClr val="FFFFFF"/>
                </a:solidFill>
                <a:latin typeface="Montserrat Medium Italics"/>
              </a:rPr>
              <a:t>Menadžment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67690" y="7467197"/>
            <a:ext cx="2389269" cy="2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sz="1532">
                <a:solidFill>
                  <a:srgbClr val="FFFFFF"/>
                </a:solidFill>
                <a:latin typeface="Montserrat Bold"/>
              </a:rPr>
              <a:t>R&amp;D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131697" y="7340297"/>
            <a:ext cx="2389269" cy="53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5"/>
              </a:lnSpc>
            </a:pPr>
            <a:r>
              <a:rPr lang="en-US" sz="1532">
                <a:solidFill>
                  <a:srgbClr val="FFFFFF"/>
                </a:solidFill>
                <a:latin typeface="Montserrat Bold"/>
              </a:rPr>
              <a:t>BUSINESS DEVELOPER I FINANSIJE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3" name="Freeform 3"/>
          <p:cNvSpPr/>
          <p:nvPr/>
        </p:nvSpPr>
        <p:spPr>
          <a:xfrm>
            <a:off x="10910620" y="7181850"/>
            <a:ext cx="7665703" cy="2782011"/>
          </a:xfrm>
          <a:custGeom>
            <a:avLst/>
            <a:gdLst/>
            <a:ahLst/>
            <a:cxnLst/>
            <a:rect l="l" t="t" r="r" b="b"/>
            <a:pathLst>
              <a:path w="7665703" h="2782011">
                <a:moveTo>
                  <a:pt x="0" y="0"/>
                </a:moveTo>
                <a:lnTo>
                  <a:pt x="7665703" y="0"/>
                </a:lnTo>
                <a:lnTo>
                  <a:pt x="7665703" y="2782012"/>
                </a:lnTo>
                <a:lnTo>
                  <a:pt x="0" y="2782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4" name="Freeform 4"/>
          <p:cNvSpPr/>
          <p:nvPr/>
        </p:nvSpPr>
        <p:spPr>
          <a:xfrm rot="-10800000">
            <a:off x="-932043" y="484644"/>
            <a:ext cx="7665703" cy="2782011"/>
          </a:xfrm>
          <a:custGeom>
            <a:avLst/>
            <a:gdLst/>
            <a:ahLst/>
            <a:cxnLst/>
            <a:rect l="l" t="t" r="r" b="b"/>
            <a:pathLst>
              <a:path w="7665703" h="2782011">
                <a:moveTo>
                  <a:pt x="0" y="0"/>
                </a:moveTo>
                <a:lnTo>
                  <a:pt x="7665703" y="0"/>
                </a:lnTo>
                <a:lnTo>
                  <a:pt x="7665703" y="2782012"/>
                </a:lnTo>
                <a:lnTo>
                  <a:pt x="0" y="2782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5" name="TextBox 5"/>
          <p:cNvSpPr txBox="1"/>
          <p:nvPr/>
        </p:nvSpPr>
        <p:spPr>
          <a:xfrm>
            <a:off x="-284933" y="4048125"/>
            <a:ext cx="18857867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Cerebri Bold"/>
              </a:rPr>
              <a:t>GRADIMO BUDUĆNOST ZAJEDNO!</a:t>
            </a:r>
          </a:p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Cerebri Bold"/>
              </a:rPr>
              <a:t>UZMITE KONTROLU NAD SVOJIM RAZVOJEM!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3" name="Freeform 3"/>
          <p:cNvSpPr/>
          <p:nvPr/>
        </p:nvSpPr>
        <p:spPr>
          <a:xfrm>
            <a:off x="10878309" y="6476289"/>
            <a:ext cx="7665703" cy="2782011"/>
          </a:xfrm>
          <a:custGeom>
            <a:avLst/>
            <a:gdLst/>
            <a:ahLst/>
            <a:cxnLst/>
            <a:rect l="l" t="t" r="r" b="b"/>
            <a:pathLst>
              <a:path w="7665703" h="2782011">
                <a:moveTo>
                  <a:pt x="0" y="0"/>
                </a:moveTo>
                <a:lnTo>
                  <a:pt x="7665703" y="0"/>
                </a:lnTo>
                <a:lnTo>
                  <a:pt x="7665703" y="2782011"/>
                </a:lnTo>
                <a:lnTo>
                  <a:pt x="0" y="2782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4" name="Freeform 4"/>
          <p:cNvSpPr/>
          <p:nvPr/>
        </p:nvSpPr>
        <p:spPr>
          <a:xfrm rot="-10800000">
            <a:off x="-932043" y="1066242"/>
            <a:ext cx="7665703" cy="2782011"/>
          </a:xfrm>
          <a:custGeom>
            <a:avLst/>
            <a:gdLst/>
            <a:ahLst/>
            <a:cxnLst/>
            <a:rect l="l" t="t" r="r" b="b"/>
            <a:pathLst>
              <a:path w="7665703" h="2782011">
                <a:moveTo>
                  <a:pt x="0" y="0"/>
                </a:moveTo>
                <a:lnTo>
                  <a:pt x="7665703" y="0"/>
                </a:lnTo>
                <a:lnTo>
                  <a:pt x="7665703" y="2782011"/>
                </a:lnTo>
                <a:lnTo>
                  <a:pt x="0" y="2782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5" name="TextBox 5"/>
          <p:cNvSpPr txBox="1"/>
          <p:nvPr/>
        </p:nvSpPr>
        <p:spPr>
          <a:xfrm>
            <a:off x="1702253" y="4162611"/>
            <a:ext cx="14883493" cy="1758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76"/>
              </a:lnSpc>
            </a:pPr>
            <a:r>
              <a:rPr lang="en-US" sz="10268">
                <a:solidFill>
                  <a:srgbClr val="FFFFFF"/>
                </a:solidFill>
                <a:latin typeface="Cerebri Bold"/>
              </a:rPr>
              <a:t>HVALA NA PAŽNJI!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3" name="Freeform 3"/>
          <p:cNvSpPr/>
          <p:nvPr/>
        </p:nvSpPr>
        <p:spPr>
          <a:xfrm>
            <a:off x="6517015" y="1737844"/>
            <a:ext cx="5253970" cy="5253970"/>
          </a:xfrm>
          <a:custGeom>
            <a:avLst/>
            <a:gdLst/>
            <a:ahLst/>
            <a:cxnLst/>
            <a:rect l="l" t="t" r="r" b="b"/>
            <a:pathLst>
              <a:path w="5253970" h="5253970">
                <a:moveTo>
                  <a:pt x="0" y="0"/>
                </a:moveTo>
                <a:lnTo>
                  <a:pt x="5253970" y="0"/>
                </a:lnTo>
                <a:lnTo>
                  <a:pt x="5253970" y="5253971"/>
                </a:lnTo>
                <a:lnTo>
                  <a:pt x="0" y="5253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4" name="Freeform 4"/>
          <p:cNvSpPr/>
          <p:nvPr/>
        </p:nvSpPr>
        <p:spPr>
          <a:xfrm>
            <a:off x="6312521" y="633761"/>
            <a:ext cx="5662958" cy="6546772"/>
          </a:xfrm>
          <a:custGeom>
            <a:avLst/>
            <a:gdLst/>
            <a:ahLst/>
            <a:cxnLst/>
            <a:rect l="l" t="t" r="r" b="b"/>
            <a:pathLst>
              <a:path w="5662958" h="6546772">
                <a:moveTo>
                  <a:pt x="0" y="0"/>
                </a:moveTo>
                <a:lnTo>
                  <a:pt x="5662958" y="0"/>
                </a:lnTo>
                <a:lnTo>
                  <a:pt x="5662958" y="6546772"/>
                </a:lnTo>
                <a:lnTo>
                  <a:pt x="0" y="654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5" name="TextBox 5"/>
          <p:cNvSpPr txBox="1"/>
          <p:nvPr/>
        </p:nvSpPr>
        <p:spPr>
          <a:xfrm>
            <a:off x="537697" y="7918122"/>
            <a:ext cx="17750303" cy="164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2"/>
              </a:lnSpc>
            </a:pPr>
            <a:r>
              <a:rPr lang="en-US" sz="6289">
                <a:solidFill>
                  <a:srgbClr val="00326D"/>
                </a:solidFill>
                <a:latin typeface="Raleway Heavy"/>
              </a:rPr>
              <a:t>NAŠ RAD MOŽETE PRATITI</a:t>
            </a:r>
          </a:p>
          <a:p>
            <a:pPr algn="ctr">
              <a:lnSpc>
                <a:spcPts val="6352"/>
              </a:lnSpc>
            </a:pPr>
            <a:r>
              <a:rPr lang="en-US" sz="6289">
                <a:solidFill>
                  <a:srgbClr val="00326D"/>
                </a:solidFill>
                <a:latin typeface="Raleway Heavy"/>
              </a:rPr>
              <a:t>I NA  NAŠEM SAJTU!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sr-Latn-RS"/>
          </a:p>
        </p:txBody>
      </p:sp>
      <p:grpSp>
        <p:nvGrpSpPr>
          <p:cNvPr id="3" name="Group 3"/>
          <p:cNvGrpSpPr/>
          <p:nvPr/>
        </p:nvGrpSpPr>
        <p:grpSpPr>
          <a:xfrm>
            <a:off x="1389729" y="9163732"/>
            <a:ext cx="695546" cy="189137"/>
            <a:chOff x="0" y="0"/>
            <a:chExt cx="183189" cy="49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189" cy="49814"/>
            </a:xfrm>
            <a:custGeom>
              <a:avLst/>
              <a:gdLst/>
              <a:ahLst/>
              <a:cxnLst/>
              <a:rect l="l" t="t" r="r" b="b"/>
              <a:pathLst>
                <a:path w="183189" h="49814">
                  <a:moveTo>
                    <a:pt x="0" y="0"/>
                  </a:moveTo>
                  <a:lnTo>
                    <a:pt x="183189" y="0"/>
                  </a:lnTo>
                  <a:lnTo>
                    <a:pt x="183189" y="49814"/>
                  </a:lnTo>
                  <a:lnTo>
                    <a:pt x="0" y="498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005334" y="2057400"/>
            <a:ext cx="6186101" cy="8229600"/>
          </a:xfrm>
          <a:custGeom>
            <a:avLst/>
            <a:gdLst/>
            <a:ahLst/>
            <a:cxnLst/>
            <a:rect l="l" t="t" r="r" b="b"/>
            <a:pathLst>
              <a:path w="6186101" h="8229600">
                <a:moveTo>
                  <a:pt x="0" y="0"/>
                </a:moveTo>
                <a:lnTo>
                  <a:pt x="6186101" y="0"/>
                </a:lnTo>
                <a:lnTo>
                  <a:pt x="61861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grpSp>
        <p:nvGrpSpPr>
          <p:cNvPr id="7" name="Group 7"/>
          <p:cNvGrpSpPr/>
          <p:nvPr/>
        </p:nvGrpSpPr>
        <p:grpSpPr>
          <a:xfrm>
            <a:off x="1206981" y="2951519"/>
            <a:ext cx="3882591" cy="5590038"/>
            <a:chOff x="0" y="0"/>
            <a:chExt cx="1109792" cy="1597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9792" cy="1597846"/>
            </a:xfrm>
            <a:custGeom>
              <a:avLst/>
              <a:gdLst/>
              <a:ahLst/>
              <a:cxnLst/>
              <a:rect l="l" t="t" r="r" b="b"/>
              <a:pathLst>
                <a:path w="1109792" h="1597846">
                  <a:moveTo>
                    <a:pt x="101694" y="0"/>
                  </a:moveTo>
                  <a:lnTo>
                    <a:pt x="1008098" y="0"/>
                  </a:lnTo>
                  <a:cubicBezTo>
                    <a:pt x="1035069" y="0"/>
                    <a:pt x="1060935" y="10714"/>
                    <a:pt x="1080007" y="29786"/>
                  </a:cubicBezTo>
                  <a:cubicBezTo>
                    <a:pt x="1099078" y="48857"/>
                    <a:pt x="1109792" y="74723"/>
                    <a:pt x="1109792" y="101694"/>
                  </a:cubicBezTo>
                  <a:lnTo>
                    <a:pt x="1109792" y="1496151"/>
                  </a:lnTo>
                  <a:cubicBezTo>
                    <a:pt x="1109792" y="1552315"/>
                    <a:pt x="1064262" y="1597846"/>
                    <a:pt x="1008098" y="1597846"/>
                  </a:cubicBezTo>
                  <a:lnTo>
                    <a:pt x="101694" y="1597846"/>
                  </a:lnTo>
                  <a:cubicBezTo>
                    <a:pt x="74723" y="1597846"/>
                    <a:pt x="48857" y="1587131"/>
                    <a:pt x="29786" y="1568060"/>
                  </a:cubicBezTo>
                  <a:cubicBezTo>
                    <a:pt x="10714" y="1548989"/>
                    <a:pt x="0" y="1523122"/>
                    <a:pt x="0" y="1496151"/>
                  </a:cubicBezTo>
                  <a:lnTo>
                    <a:pt x="0" y="101694"/>
                  </a:lnTo>
                  <a:cubicBezTo>
                    <a:pt x="0" y="74723"/>
                    <a:pt x="10714" y="48857"/>
                    <a:pt x="29786" y="29786"/>
                  </a:cubicBezTo>
                  <a:cubicBezTo>
                    <a:pt x="48857" y="10714"/>
                    <a:pt x="74723" y="0"/>
                    <a:pt x="10169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61409" y="2951519"/>
            <a:ext cx="3882591" cy="5590038"/>
            <a:chOff x="0" y="0"/>
            <a:chExt cx="1109792" cy="1597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09792" cy="1597846"/>
            </a:xfrm>
            <a:custGeom>
              <a:avLst/>
              <a:gdLst/>
              <a:ahLst/>
              <a:cxnLst/>
              <a:rect l="l" t="t" r="r" b="b"/>
              <a:pathLst>
                <a:path w="1109792" h="1597846">
                  <a:moveTo>
                    <a:pt x="101694" y="0"/>
                  </a:moveTo>
                  <a:lnTo>
                    <a:pt x="1008098" y="0"/>
                  </a:lnTo>
                  <a:cubicBezTo>
                    <a:pt x="1035069" y="0"/>
                    <a:pt x="1060935" y="10714"/>
                    <a:pt x="1080007" y="29786"/>
                  </a:cubicBezTo>
                  <a:cubicBezTo>
                    <a:pt x="1099078" y="48857"/>
                    <a:pt x="1109792" y="74723"/>
                    <a:pt x="1109792" y="101694"/>
                  </a:cubicBezTo>
                  <a:lnTo>
                    <a:pt x="1109792" y="1496151"/>
                  </a:lnTo>
                  <a:cubicBezTo>
                    <a:pt x="1109792" y="1552315"/>
                    <a:pt x="1064262" y="1597846"/>
                    <a:pt x="1008098" y="1597846"/>
                  </a:cubicBezTo>
                  <a:lnTo>
                    <a:pt x="101694" y="1597846"/>
                  </a:lnTo>
                  <a:cubicBezTo>
                    <a:pt x="74723" y="1597846"/>
                    <a:pt x="48857" y="1587131"/>
                    <a:pt x="29786" y="1568060"/>
                  </a:cubicBezTo>
                  <a:cubicBezTo>
                    <a:pt x="10714" y="1548989"/>
                    <a:pt x="0" y="1523122"/>
                    <a:pt x="0" y="1496151"/>
                  </a:cubicBezTo>
                  <a:lnTo>
                    <a:pt x="0" y="101694"/>
                  </a:lnTo>
                  <a:cubicBezTo>
                    <a:pt x="0" y="74723"/>
                    <a:pt x="10714" y="48857"/>
                    <a:pt x="29786" y="29786"/>
                  </a:cubicBezTo>
                  <a:cubicBezTo>
                    <a:pt x="48857" y="10714"/>
                    <a:pt x="74723" y="0"/>
                    <a:pt x="1016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34274" y="2951519"/>
            <a:ext cx="3882591" cy="5590038"/>
            <a:chOff x="0" y="0"/>
            <a:chExt cx="1109792" cy="15978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9792" cy="1597846"/>
            </a:xfrm>
            <a:custGeom>
              <a:avLst/>
              <a:gdLst/>
              <a:ahLst/>
              <a:cxnLst/>
              <a:rect l="l" t="t" r="r" b="b"/>
              <a:pathLst>
                <a:path w="1109792" h="1597846">
                  <a:moveTo>
                    <a:pt x="101694" y="0"/>
                  </a:moveTo>
                  <a:lnTo>
                    <a:pt x="1008098" y="0"/>
                  </a:lnTo>
                  <a:cubicBezTo>
                    <a:pt x="1035069" y="0"/>
                    <a:pt x="1060935" y="10714"/>
                    <a:pt x="1080007" y="29786"/>
                  </a:cubicBezTo>
                  <a:cubicBezTo>
                    <a:pt x="1099078" y="48857"/>
                    <a:pt x="1109792" y="74723"/>
                    <a:pt x="1109792" y="101694"/>
                  </a:cubicBezTo>
                  <a:lnTo>
                    <a:pt x="1109792" y="1496151"/>
                  </a:lnTo>
                  <a:cubicBezTo>
                    <a:pt x="1109792" y="1552315"/>
                    <a:pt x="1064262" y="1597846"/>
                    <a:pt x="1008098" y="1597846"/>
                  </a:cubicBezTo>
                  <a:lnTo>
                    <a:pt x="101694" y="1597846"/>
                  </a:lnTo>
                  <a:cubicBezTo>
                    <a:pt x="74723" y="1597846"/>
                    <a:pt x="48857" y="1587131"/>
                    <a:pt x="29786" y="1568060"/>
                  </a:cubicBezTo>
                  <a:cubicBezTo>
                    <a:pt x="10714" y="1548989"/>
                    <a:pt x="0" y="1523122"/>
                    <a:pt x="0" y="1496151"/>
                  </a:cubicBezTo>
                  <a:lnTo>
                    <a:pt x="0" y="101694"/>
                  </a:lnTo>
                  <a:cubicBezTo>
                    <a:pt x="0" y="74723"/>
                    <a:pt x="10714" y="48857"/>
                    <a:pt x="29786" y="29786"/>
                  </a:cubicBezTo>
                  <a:cubicBezTo>
                    <a:pt x="48857" y="10714"/>
                    <a:pt x="74723" y="0"/>
                    <a:pt x="101694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1270556"/>
            <a:ext cx="12304739" cy="134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9"/>
              </a:lnSpc>
            </a:pPr>
            <a:r>
              <a:rPr lang="en-US" sz="9989">
                <a:solidFill>
                  <a:srgbClr val="FFFFFF"/>
                </a:solidFill>
                <a:latin typeface="Raleway Heavy"/>
              </a:rPr>
              <a:t>ŠTA JE AUTIZAM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6981" y="3315753"/>
            <a:ext cx="3608395" cy="377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324" lvl="1" indent="-272162">
              <a:lnSpc>
                <a:spcPts val="2748"/>
              </a:lnSpc>
              <a:buFont typeface="Arial"/>
              <a:buChar char="•"/>
            </a:pPr>
            <a:r>
              <a:rPr lang="en-US" sz="2521">
                <a:solidFill>
                  <a:srgbClr val="0A86DF"/>
                </a:solidFill>
                <a:latin typeface="Cerebri Heavy"/>
              </a:rPr>
              <a:t>Autizam je vrlo složeni poremećaj u razvoju mozga, koji karakteriše slaba ili nikakva socijalna interakcija i komunikacija, kao i ograničeni i ponavljajući obrasci ponašanja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61409" y="3315753"/>
            <a:ext cx="3603446" cy="229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639" lvl="1" indent="-273320">
              <a:lnSpc>
                <a:spcPts val="2557"/>
              </a:lnSpc>
              <a:buFont typeface="Arial"/>
              <a:buChar char="•"/>
            </a:pPr>
            <a:r>
              <a:rPr lang="en-US" sz="2531">
                <a:solidFill>
                  <a:srgbClr val="FFFFFF"/>
                </a:solidFill>
                <a:latin typeface="Raleway Heavy"/>
              </a:rPr>
              <a:t>Poremećaj iz spektra autizma nije bolest, nego stanje koje je neizlečivo i osoba živi sa njom do kraja života.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15450" y="3423127"/>
            <a:ext cx="3695398" cy="165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639" lvl="1" indent="-273320">
              <a:lnSpc>
                <a:spcPts val="2557"/>
              </a:lnSpc>
              <a:buFont typeface="Arial"/>
              <a:buChar char="•"/>
            </a:pPr>
            <a:r>
              <a:rPr lang="en-US" sz="2531">
                <a:solidFill>
                  <a:srgbClr val="0A86DF"/>
                </a:solidFill>
                <a:latin typeface="Raleway Heavy"/>
              </a:rPr>
              <a:t>Uvek se javlja u detinjstvu, može se dijagnostikovati u bilo kom periodu života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3" name="Freeform 3"/>
          <p:cNvSpPr/>
          <p:nvPr/>
        </p:nvSpPr>
        <p:spPr>
          <a:xfrm>
            <a:off x="7180581" y="7597029"/>
            <a:ext cx="10679318" cy="1871402"/>
          </a:xfrm>
          <a:custGeom>
            <a:avLst/>
            <a:gdLst/>
            <a:ahLst/>
            <a:cxnLst/>
            <a:rect l="l" t="t" r="r" b="b"/>
            <a:pathLst>
              <a:path w="10679318" h="1871402">
                <a:moveTo>
                  <a:pt x="0" y="0"/>
                </a:moveTo>
                <a:lnTo>
                  <a:pt x="10679318" y="0"/>
                </a:lnTo>
                <a:lnTo>
                  <a:pt x="10679318" y="1871402"/>
                </a:lnTo>
                <a:lnTo>
                  <a:pt x="0" y="1871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4" name="TextBox 4"/>
          <p:cNvSpPr txBox="1"/>
          <p:nvPr/>
        </p:nvSpPr>
        <p:spPr>
          <a:xfrm>
            <a:off x="2008557" y="668374"/>
            <a:ext cx="14270887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Cerebri Bold"/>
              </a:rPr>
              <a:t>KAKO SMO ODREDILI CENU?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9350" y="2866463"/>
            <a:ext cx="6421230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Aplikacija se moze preuzeti sa: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Google Play store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App store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Zvaničnog sajta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Trenutno 50k preuzimanja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54,9% iznosi popust na godišnjem nivou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9350" y="6958403"/>
            <a:ext cx="6421230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Aplikacija se moze preuzeti sa: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Google Play store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App store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Zvaničnog sajta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Trenutno 1M preuzimanja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32,9% iznosi popust na godišnjem nivou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96804" y="2866463"/>
            <a:ext cx="6421230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Proizvod se može kupiti putem: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direktnog poziva 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putem kontakt mail-a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Proizvod namenjen stručnim licima i licima koje rade sa ciljnom grupom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1361" y="2066278"/>
            <a:ext cx="8382639" cy="53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5"/>
              </a:lnSpc>
            </a:pPr>
            <a:r>
              <a:rPr lang="en-US" sz="4044">
                <a:solidFill>
                  <a:srgbClr val="141414"/>
                </a:solidFill>
                <a:latin typeface="Garet ExtraBold Bold"/>
              </a:rPr>
              <a:t>AUTISM ABC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1361" y="6158303"/>
            <a:ext cx="8382639" cy="53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5"/>
              </a:lnSpc>
            </a:pPr>
            <a:r>
              <a:rPr lang="en-US" sz="4044">
                <a:solidFill>
                  <a:srgbClr val="141414"/>
                </a:solidFill>
                <a:latin typeface="Garet ExtraBold Bold"/>
              </a:rPr>
              <a:t>AUTISPARK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96804" y="2066278"/>
            <a:ext cx="8382639" cy="53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5"/>
              </a:lnSpc>
            </a:pPr>
            <a:r>
              <a:rPr lang="en-US" sz="4044">
                <a:solidFill>
                  <a:srgbClr val="141414"/>
                </a:solidFill>
                <a:latin typeface="Garet ExtraBold Bold"/>
              </a:rPr>
              <a:t>VOICE TOYS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96804" y="5638689"/>
            <a:ext cx="9362496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25$ jednokratno, kreiranje naloga na Google Play store, kako bi se okačila aplikacija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Garet ExtraBold"/>
              </a:rPr>
              <a:t>99$ godišnje, kreiranje naloga na App Store, kako bi se okačila aplikacija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3" name="TextBox 3"/>
          <p:cNvSpPr txBox="1"/>
          <p:nvPr/>
        </p:nvSpPr>
        <p:spPr>
          <a:xfrm>
            <a:off x="1529428" y="842412"/>
            <a:ext cx="15229143" cy="131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9"/>
              </a:lnSpc>
            </a:pPr>
            <a:r>
              <a:rPr lang="en-US" sz="9722">
                <a:solidFill>
                  <a:srgbClr val="FFFFFF"/>
                </a:solidFill>
                <a:latin typeface="Raleway Heavy"/>
              </a:rPr>
              <a:t>METRIKE</a:t>
            </a:r>
          </a:p>
        </p:txBody>
      </p:sp>
      <p:sp>
        <p:nvSpPr>
          <p:cNvPr id="4" name="Freeform 4"/>
          <p:cNvSpPr/>
          <p:nvPr/>
        </p:nvSpPr>
        <p:spPr>
          <a:xfrm>
            <a:off x="2054940" y="6214999"/>
            <a:ext cx="2655570" cy="2655570"/>
          </a:xfrm>
          <a:custGeom>
            <a:avLst/>
            <a:gdLst/>
            <a:ahLst/>
            <a:cxnLst/>
            <a:rect l="l" t="t" r="r" b="b"/>
            <a:pathLst>
              <a:path w="2655570" h="2655570">
                <a:moveTo>
                  <a:pt x="0" y="0"/>
                </a:moveTo>
                <a:lnTo>
                  <a:pt x="2655570" y="0"/>
                </a:lnTo>
                <a:lnTo>
                  <a:pt x="2655570" y="2655570"/>
                </a:lnTo>
                <a:lnTo>
                  <a:pt x="0" y="265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5" name="TextBox 5"/>
          <p:cNvSpPr txBox="1"/>
          <p:nvPr/>
        </p:nvSpPr>
        <p:spPr>
          <a:xfrm>
            <a:off x="172110" y="6906514"/>
            <a:ext cx="642123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Customer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Acquisition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Cost</a:t>
            </a:r>
          </a:p>
        </p:txBody>
      </p:sp>
      <p:sp>
        <p:nvSpPr>
          <p:cNvPr id="6" name="Freeform 6"/>
          <p:cNvSpPr/>
          <p:nvPr/>
        </p:nvSpPr>
        <p:spPr>
          <a:xfrm>
            <a:off x="7506337" y="6214999"/>
            <a:ext cx="2655570" cy="2655570"/>
          </a:xfrm>
          <a:custGeom>
            <a:avLst/>
            <a:gdLst/>
            <a:ahLst/>
            <a:cxnLst/>
            <a:rect l="l" t="t" r="r" b="b"/>
            <a:pathLst>
              <a:path w="2655570" h="2655570">
                <a:moveTo>
                  <a:pt x="0" y="0"/>
                </a:moveTo>
                <a:lnTo>
                  <a:pt x="2655570" y="0"/>
                </a:lnTo>
                <a:lnTo>
                  <a:pt x="2655570" y="2655570"/>
                </a:lnTo>
                <a:lnTo>
                  <a:pt x="0" y="265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7" name="TextBox 7"/>
          <p:cNvSpPr txBox="1"/>
          <p:nvPr/>
        </p:nvSpPr>
        <p:spPr>
          <a:xfrm>
            <a:off x="5623507" y="6906514"/>
            <a:ext cx="642123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Profit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per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Customer</a:t>
            </a:r>
          </a:p>
        </p:txBody>
      </p:sp>
      <p:sp>
        <p:nvSpPr>
          <p:cNvPr id="8" name="Freeform 8"/>
          <p:cNvSpPr/>
          <p:nvPr/>
        </p:nvSpPr>
        <p:spPr>
          <a:xfrm>
            <a:off x="12959137" y="6214999"/>
            <a:ext cx="2655570" cy="2655570"/>
          </a:xfrm>
          <a:custGeom>
            <a:avLst/>
            <a:gdLst/>
            <a:ahLst/>
            <a:cxnLst/>
            <a:rect l="l" t="t" r="r" b="b"/>
            <a:pathLst>
              <a:path w="2655570" h="2655570">
                <a:moveTo>
                  <a:pt x="0" y="0"/>
                </a:moveTo>
                <a:lnTo>
                  <a:pt x="2655570" y="0"/>
                </a:lnTo>
                <a:lnTo>
                  <a:pt x="2655570" y="2655570"/>
                </a:lnTo>
                <a:lnTo>
                  <a:pt x="0" y="265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9" name="TextBox 9"/>
          <p:cNvSpPr txBox="1"/>
          <p:nvPr/>
        </p:nvSpPr>
        <p:spPr>
          <a:xfrm>
            <a:off x="11076307" y="7116064"/>
            <a:ext cx="642123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Conversion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Rate</a:t>
            </a:r>
          </a:p>
        </p:txBody>
      </p:sp>
      <p:sp>
        <p:nvSpPr>
          <p:cNvPr id="10" name="Freeform 10"/>
          <p:cNvSpPr/>
          <p:nvPr/>
        </p:nvSpPr>
        <p:spPr>
          <a:xfrm>
            <a:off x="2054940" y="2487930"/>
            <a:ext cx="2655570" cy="2655570"/>
          </a:xfrm>
          <a:custGeom>
            <a:avLst/>
            <a:gdLst/>
            <a:ahLst/>
            <a:cxnLst/>
            <a:rect l="l" t="t" r="r" b="b"/>
            <a:pathLst>
              <a:path w="2655570" h="2655570">
                <a:moveTo>
                  <a:pt x="0" y="0"/>
                </a:moveTo>
                <a:lnTo>
                  <a:pt x="2655570" y="0"/>
                </a:lnTo>
                <a:lnTo>
                  <a:pt x="2655570" y="2655570"/>
                </a:lnTo>
                <a:lnTo>
                  <a:pt x="0" y="265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1" name="TextBox 11"/>
          <p:cNvSpPr txBox="1"/>
          <p:nvPr/>
        </p:nvSpPr>
        <p:spPr>
          <a:xfrm>
            <a:off x="172110" y="3179445"/>
            <a:ext cx="642123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Customer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Lifetime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Value</a:t>
            </a:r>
          </a:p>
        </p:txBody>
      </p:sp>
      <p:sp>
        <p:nvSpPr>
          <p:cNvPr id="12" name="Freeform 12"/>
          <p:cNvSpPr/>
          <p:nvPr/>
        </p:nvSpPr>
        <p:spPr>
          <a:xfrm>
            <a:off x="7506337" y="2487930"/>
            <a:ext cx="2655570" cy="2655570"/>
          </a:xfrm>
          <a:custGeom>
            <a:avLst/>
            <a:gdLst/>
            <a:ahLst/>
            <a:cxnLst/>
            <a:rect l="l" t="t" r="r" b="b"/>
            <a:pathLst>
              <a:path w="2655570" h="2655570">
                <a:moveTo>
                  <a:pt x="0" y="0"/>
                </a:moveTo>
                <a:lnTo>
                  <a:pt x="2655570" y="0"/>
                </a:lnTo>
                <a:lnTo>
                  <a:pt x="2655570" y="2655570"/>
                </a:lnTo>
                <a:lnTo>
                  <a:pt x="0" y="265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3" name="TextBox 13"/>
          <p:cNvSpPr txBox="1"/>
          <p:nvPr/>
        </p:nvSpPr>
        <p:spPr>
          <a:xfrm>
            <a:off x="5623507" y="3179445"/>
            <a:ext cx="642123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User feedback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and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reviews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2959137" y="2487930"/>
            <a:ext cx="2655570" cy="2655570"/>
          </a:xfrm>
          <a:custGeom>
            <a:avLst/>
            <a:gdLst/>
            <a:ahLst/>
            <a:cxnLst/>
            <a:rect l="l" t="t" r="r" b="b"/>
            <a:pathLst>
              <a:path w="2655570" h="2655570">
                <a:moveTo>
                  <a:pt x="0" y="0"/>
                </a:moveTo>
                <a:lnTo>
                  <a:pt x="2655570" y="0"/>
                </a:lnTo>
                <a:lnTo>
                  <a:pt x="2655570" y="2655570"/>
                </a:lnTo>
                <a:lnTo>
                  <a:pt x="0" y="265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5" name="TextBox 15"/>
          <p:cNvSpPr txBox="1"/>
          <p:nvPr/>
        </p:nvSpPr>
        <p:spPr>
          <a:xfrm>
            <a:off x="11076307" y="3179445"/>
            <a:ext cx="6421230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Number of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registered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ExtraBold"/>
              </a:rPr>
              <a:t>users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7320" y="310559"/>
            <a:ext cx="5673360" cy="6838683"/>
          </a:xfrm>
          <a:custGeom>
            <a:avLst/>
            <a:gdLst/>
            <a:ahLst/>
            <a:cxnLst/>
            <a:rect l="l" t="t" r="r" b="b"/>
            <a:pathLst>
              <a:path w="5673360" h="6838683">
                <a:moveTo>
                  <a:pt x="0" y="0"/>
                </a:moveTo>
                <a:lnTo>
                  <a:pt x="5673360" y="0"/>
                </a:lnTo>
                <a:lnTo>
                  <a:pt x="5673360" y="6838683"/>
                </a:lnTo>
                <a:lnTo>
                  <a:pt x="0" y="6838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771" t="-24830" r="-168771" b="-79348"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3" name="TextBox 3"/>
          <p:cNvSpPr txBox="1"/>
          <p:nvPr/>
        </p:nvSpPr>
        <p:spPr>
          <a:xfrm>
            <a:off x="4551274" y="6452803"/>
            <a:ext cx="9185452" cy="3523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52"/>
              </a:lnSpc>
            </a:pPr>
            <a:r>
              <a:rPr lang="en-US" sz="20537">
                <a:solidFill>
                  <a:srgbClr val="00326D"/>
                </a:solidFill>
                <a:latin typeface="Roboto Bold"/>
              </a:rPr>
              <a:t>InClude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4106" y="5695576"/>
            <a:ext cx="7952273" cy="3918798"/>
            <a:chOff x="0" y="0"/>
            <a:chExt cx="1711684" cy="84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1684" cy="843500"/>
            </a:xfrm>
            <a:custGeom>
              <a:avLst/>
              <a:gdLst/>
              <a:ahLst/>
              <a:cxnLst/>
              <a:rect l="l" t="t" r="r" b="b"/>
              <a:pathLst>
                <a:path w="1711684" h="843500">
                  <a:moveTo>
                    <a:pt x="49651" y="0"/>
                  </a:moveTo>
                  <a:lnTo>
                    <a:pt x="1662033" y="0"/>
                  </a:lnTo>
                  <a:cubicBezTo>
                    <a:pt x="1689455" y="0"/>
                    <a:pt x="1711684" y="22229"/>
                    <a:pt x="1711684" y="49651"/>
                  </a:cubicBezTo>
                  <a:lnTo>
                    <a:pt x="1711684" y="793849"/>
                  </a:lnTo>
                  <a:cubicBezTo>
                    <a:pt x="1711684" y="821271"/>
                    <a:pt x="1689455" y="843500"/>
                    <a:pt x="1662033" y="843500"/>
                  </a:cubicBezTo>
                  <a:lnTo>
                    <a:pt x="49651" y="843500"/>
                  </a:lnTo>
                  <a:cubicBezTo>
                    <a:pt x="22229" y="843500"/>
                    <a:pt x="0" y="821271"/>
                    <a:pt x="0" y="793849"/>
                  </a:cubicBezTo>
                  <a:lnTo>
                    <a:pt x="0" y="49651"/>
                  </a:lnTo>
                  <a:cubicBezTo>
                    <a:pt x="0" y="22229"/>
                    <a:pt x="22229" y="0"/>
                    <a:pt x="496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4106" y="766275"/>
            <a:ext cx="7952273" cy="3918798"/>
            <a:chOff x="0" y="0"/>
            <a:chExt cx="1711684" cy="843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1684" cy="843500"/>
            </a:xfrm>
            <a:custGeom>
              <a:avLst/>
              <a:gdLst/>
              <a:ahLst/>
              <a:cxnLst/>
              <a:rect l="l" t="t" r="r" b="b"/>
              <a:pathLst>
                <a:path w="1711684" h="843500">
                  <a:moveTo>
                    <a:pt x="49651" y="0"/>
                  </a:moveTo>
                  <a:lnTo>
                    <a:pt x="1662033" y="0"/>
                  </a:lnTo>
                  <a:cubicBezTo>
                    <a:pt x="1689455" y="0"/>
                    <a:pt x="1711684" y="22229"/>
                    <a:pt x="1711684" y="49651"/>
                  </a:cubicBezTo>
                  <a:lnTo>
                    <a:pt x="1711684" y="793849"/>
                  </a:lnTo>
                  <a:cubicBezTo>
                    <a:pt x="1711684" y="821271"/>
                    <a:pt x="1689455" y="843500"/>
                    <a:pt x="1662033" y="843500"/>
                  </a:cubicBezTo>
                  <a:lnTo>
                    <a:pt x="49651" y="843500"/>
                  </a:lnTo>
                  <a:cubicBezTo>
                    <a:pt x="22229" y="843500"/>
                    <a:pt x="0" y="821271"/>
                    <a:pt x="0" y="793849"/>
                  </a:cubicBezTo>
                  <a:lnTo>
                    <a:pt x="0" y="49651"/>
                  </a:lnTo>
                  <a:cubicBezTo>
                    <a:pt x="0" y="22229"/>
                    <a:pt x="22229" y="0"/>
                    <a:pt x="496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22838" y="2992439"/>
            <a:ext cx="7952273" cy="3918798"/>
            <a:chOff x="0" y="0"/>
            <a:chExt cx="1711684" cy="843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11684" cy="843500"/>
            </a:xfrm>
            <a:custGeom>
              <a:avLst/>
              <a:gdLst/>
              <a:ahLst/>
              <a:cxnLst/>
              <a:rect l="l" t="t" r="r" b="b"/>
              <a:pathLst>
                <a:path w="1711684" h="843500">
                  <a:moveTo>
                    <a:pt x="49651" y="0"/>
                  </a:moveTo>
                  <a:lnTo>
                    <a:pt x="1662033" y="0"/>
                  </a:lnTo>
                  <a:cubicBezTo>
                    <a:pt x="1689455" y="0"/>
                    <a:pt x="1711684" y="22229"/>
                    <a:pt x="1711684" y="49651"/>
                  </a:cubicBezTo>
                  <a:lnTo>
                    <a:pt x="1711684" y="793849"/>
                  </a:lnTo>
                  <a:cubicBezTo>
                    <a:pt x="1711684" y="821271"/>
                    <a:pt x="1689455" y="843500"/>
                    <a:pt x="1662033" y="843500"/>
                  </a:cubicBezTo>
                  <a:lnTo>
                    <a:pt x="49651" y="843500"/>
                  </a:lnTo>
                  <a:cubicBezTo>
                    <a:pt x="22229" y="843500"/>
                    <a:pt x="0" y="821271"/>
                    <a:pt x="0" y="793849"/>
                  </a:cubicBezTo>
                  <a:lnTo>
                    <a:pt x="0" y="49651"/>
                  </a:lnTo>
                  <a:cubicBezTo>
                    <a:pt x="0" y="22229"/>
                    <a:pt x="22229" y="0"/>
                    <a:pt x="496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649" y="5143500"/>
            <a:ext cx="1579870" cy="1987258"/>
          </a:xfrm>
          <a:custGeom>
            <a:avLst/>
            <a:gdLst/>
            <a:ahLst/>
            <a:cxnLst/>
            <a:rect l="l" t="t" r="r" b="b"/>
            <a:pathLst>
              <a:path w="1579870" h="1987258">
                <a:moveTo>
                  <a:pt x="0" y="0"/>
                </a:moveTo>
                <a:lnTo>
                  <a:pt x="1579870" y="0"/>
                </a:lnTo>
                <a:lnTo>
                  <a:pt x="1579870" y="1987258"/>
                </a:lnTo>
                <a:lnTo>
                  <a:pt x="0" y="1987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4652" y="173065"/>
            <a:ext cx="2166941" cy="2116786"/>
            <a:chOff x="0" y="0"/>
            <a:chExt cx="4828540" cy="4716780"/>
          </a:xfrm>
        </p:grpSpPr>
        <p:sp>
          <p:nvSpPr>
            <p:cNvPr id="13" name="Freeform 13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b="-35885"/>
              </a:stretch>
            </a:blipFill>
          </p:spPr>
          <p:txBody>
            <a:bodyPr/>
            <a:lstStyle/>
            <a:p>
              <a:endParaRPr lang="sr-Latn-R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271836" y="2399228"/>
            <a:ext cx="1573353" cy="1969769"/>
          </a:xfrm>
          <a:custGeom>
            <a:avLst/>
            <a:gdLst/>
            <a:ahLst/>
            <a:cxnLst/>
            <a:rect l="l" t="t" r="r" b="b"/>
            <a:pathLst>
              <a:path w="1573353" h="1969769">
                <a:moveTo>
                  <a:pt x="0" y="0"/>
                </a:moveTo>
                <a:lnTo>
                  <a:pt x="1573353" y="0"/>
                </a:lnTo>
                <a:lnTo>
                  <a:pt x="1573353" y="1969769"/>
                </a:lnTo>
                <a:lnTo>
                  <a:pt x="0" y="196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5" name="TextBox 15"/>
          <p:cNvSpPr txBox="1"/>
          <p:nvPr/>
        </p:nvSpPr>
        <p:spPr>
          <a:xfrm>
            <a:off x="2893705" y="6664230"/>
            <a:ext cx="6295783" cy="57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4"/>
              </a:lnSpc>
            </a:pPr>
            <a:r>
              <a:rPr lang="en-US" sz="4291">
                <a:solidFill>
                  <a:srgbClr val="141414"/>
                </a:solidFill>
                <a:latin typeface="Raleway Heavy"/>
              </a:rPr>
              <a:t> PROMENA U SVETU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1593" y="7319549"/>
            <a:ext cx="5915591" cy="163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67"/>
              </a:lnSpc>
            </a:pPr>
            <a:r>
              <a:rPr lang="en-US" sz="3119">
                <a:solidFill>
                  <a:srgbClr val="FFFFFF"/>
                </a:solidFill>
                <a:latin typeface="Garet Light"/>
              </a:rPr>
              <a:t> Pružanje boljeg </a:t>
            </a:r>
          </a:p>
          <a:p>
            <a:pPr algn="r">
              <a:lnSpc>
                <a:spcPts val="4367"/>
              </a:lnSpc>
            </a:pPr>
            <a:r>
              <a:rPr lang="en-US" sz="3119">
                <a:solidFill>
                  <a:srgbClr val="FFFFFF"/>
                </a:solidFill>
                <a:latin typeface="Garet Light"/>
              </a:rPr>
              <a:t>kvaliteta života osobama</a:t>
            </a:r>
          </a:p>
          <a:p>
            <a:pPr algn="r">
              <a:lnSpc>
                <a:spcPts val="4367"/>
              </a:lnSpc>
            </a:pPr>
            <a:r>
              <a:rPr lang="en-US" sz="3119">
                <a:solidFill>
                  <a:srgbClr val="FFFFFF"/>
                </a:solidFill>
                <a:latin typeface="Garet Light"/>
              </a:rPr>
              <a:t> sa VF autizmom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36872" y="1474534"/>
            <a:ext cx="5066876" cy="57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2"/>
              </a:lnSpc>
            </a:pPr>
            <a:r>
              <a:rPr lang="en-US" sz="4289">
                <a:solidFill>
                  <a:srgbClr val="141414"/>
                </a:solidFill>
                <a:latin typeface="Raleway Heavy"/>
              </a:rPr>
              <a:t>VIZIJA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17045" y="3865780"/>
            <a:ext cx="3594698" cy="57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4"/>
              </a:lnSpc>
            </a:pPr>
            <a:r>
              <a:rPr lang="en-US" sz="4291">
                <a:solidFill>
                  <a:srgbClr val="141414"/>
                </a:solidFill>
                <a:latin typeface="Raleway Heavy"/>
              </a:rPr>
              <a:t>VREDNOSTI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23764" y="2375576"/>
            <a:ext cx="5915591" cy="163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67"/>
              </a:lnSpc>
            </a:pPr>
            <a:r>
              <a:rPr lang="en-US" sz="3119">
                <a:solidFill>
                  <a:srgbClr val="FFFFFF"/>
                </a:solidFill>
                <a:latin typeface="Garet Light"/>
              </a:rPr>
              <a:t>Kreiranje inkluzivnog društva u kojem se svako oseća prihvaćeno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45595" y="4765457"/>
            <a:ext cx="5915591" cy="163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542" lvl="1" indent="-336771">
              <a:lnSpc>
                <a:spcPts val="4367"/>
              </a:lnSpc>
              <a:buFont typeface="Arial"/>
              <a:buChar char="•"/>
            </a:pPr>
            <a:r>
              <a:rPr lang="en-US" sz="3119">
                <a:solidFill>
                  <a:srgbClr val="FFFFFF"/>
                </a:solidFill>
                <a:latin typeface="Garet Light"/>
              </a:rPr>
              <a:t>Jednakost</a:t>
            </a:r>
          </a:p>
          <a:p>
            <a:pPr marL="673542" lvl="1" indent="-336771">
              <a:lnSpc>
                <a:spcPts val="4367"/>
              </a:lnSpc>
              <a:buFont typeface="Arial"/>
              <a:buChar char="•"/>
            </a:pPr>
            <a:r>
              <a:rPr lang="en-US" sz="3119">
                <a:solidFill>
                  <a:srgbClr val="FFFFFF"/>
                </a:solidFill>
                <a:latin typeface="Garet Light"/>
              </a:rPr>
              <a:t>Jednostavnost</a:t>
            </a:r>
          </a:p>
          <a:p>
            <a:pPr marL="673542" lvl="1" indent="-336771">
              <a:lnSpc>
                <a:spcPts val="4367"/>
              </a:lnSpc>
              <a:buFont typeface="Arial"/>
              <a:buChar char="•"/>
            </a:pPr>
            <a:r>
              <a:rPr lang="en-US" sz="3119">
                <a:solidFill>
                  <a:srgbClr val="FFFFFF"/>
                </a:solidFill>
                <a:latin typeface="Garet Light"/>
              </a:rPr>
              <a:t>Održivost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14141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sr-Latn-RS"/>
          </a:p>
        </p:txBody>
      </p:sp>
      <p:grpSp>
        <p:nvGrpSpPr>
          <p:cNvPr id="3" name="Group 3"/>
          <p:cNvGrpSpPr/>
          <p:nvPr/>
        </p:nvGrpSpPr>
        <p:grpSpPr>
          <a:xfrm>
            <a:off x="4183852" y="9163732"/>
            <a:ext cx="695546" cy="189137"/>
            <a:chOff x="0" y="0"/>
            <a:chExt cx="183189" cy="49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189" cy="49814"/>
            </a:xfrm>
            <a:custGeom>
              <a:avLst/>
              <a:gdLst/>
              <a:ahLst/>
              <a:cxnLst/>
              <a:rect l="l" t="t" r="r" b="b"/>
              <a:pathLst>
                <a:path w="183189" h="49814">
                  <a:moveTo>
                    <a:pt x="0" y="0"/>
                  </a:moveTo>
                  <a:lnTo>
                    <a:pt x="183189" y="0"/>
                  </a:lnTo>
                  <a:lnTo>
                    <a:pt x="183189" y="49814"/>
                  </a:lnTo>
                  <a:lnTo>
                    <a:pt x="0" y="49814"/>
                  </a:lnTo>
                  <a:close/>
                </a:path>
              </a:pathLst>
            </a:custGeom>
            <a:solidFill>
              <a:srgbClr val="0A86DF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2266" y="2815390"/>
            <a:ext cx="6926548" cy="5871580"/>
            <a:chOff x="0" y="0"/>
            <a:chExt cx="1109792" cy="940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9792" cy="940762"/>
            </a:xfrm>
            <a:custGeom>
              <a:avLst/>
              <a:gdLst/>
              <a:ahLst/>
              <a:cxnLst/>
              <a:rect l="l" t="t" r="r" b="b"/>
              <a:pathLst>
                <a:path w="1109792" h="940762">
                  <a:moveTo>
                    <a:pt x="57004" y="0"/>
                  </a:moveTo>
                  <a:lnTo>
                    <a:pt x="1052789" y="0"/>
                  </a:lnTo>
                  <a:cubicBezTo>
                    <a:pt x="1084271" y="0"/>
                    <a:pt x="1109792" y="25521"/>
                    <a:pt x="1109792" y="57004"/>
                  </a:cubicBezTo>
                  <a:lnTo>
                    <a:pt x="1109792" y="883759"/>
                  </a:lnTo>
                  <a:cubicBezTo>
                    <a:pt x="1109792" y="915241"/>
                    <a:pt x="1084271" y="940762"/>
                    <a:pt x="1052789" y="940762"/>
                  </a:cubicBezTo>
                  <a:lnTo>
                    <a:pt x="57004" y="940762"/>
                  </a:lnTo>
                  <a:cubicBezTo>
                    <a:pt x="25521" y="940762"/>
                    <a:pt x="0" y="915241"/>
                    <a:pt x="0" y="883759"/>
                  </a:cubicBezTo>
                  <a:lnTo>
                    <a:pt x="0" y="57004"/>
                  </a:lnTo>
                  <a:cubicBezTo>
                    <a:pt x="0" y="25521"/>
                    <a:pt x="25521" y="0"/>
                    <a:pt x="57004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72518" y="2815390"/>
            <a:ext cx="6926548" cy="5871580"/>
            <a:chOff x="0" y="0"/>
            <a:chExt cx="1109792" cy="9407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9792" cy="940762"/>
            </a:xfrm>
            <a:custGeom>
              <a:avLst/>
              <a:gdLst/>
              <a:ahLst/>
              <a:cxnLst/>
              <a:rect l="l" t="t" r="r" b="b"/>
              <a:pathLst>
                <a:path w="1109792" h="940762">
                  <a:moveTo>
                    <a:pt x="57004" y="0"/>
                  </a:moveTo>
                  <a:lnTo>
                    <a:pt x="1052789" y="0"/>
                  </a:lnTo>
                  <a:cubicBezTo>
                    <a:pt x="1084271" y="0"/>
                    <a:pt x="1109792" y="25521"/>
                    <a:pt x="1109792" y="57004"/>
                  </a:cubicBezTo>
                  <a:lnTo>
                    <a:pt x="1109792" y="883759"/>
                  </a:lnTo>
                  <a:cubicBezTo>
                    <a:pt x="1109792" y="915241"/>
                    <a:pt x="1084271" y="940762"/>
                    <a:pt x="1052789" y="940762"/>
                  </a:cubicBezTo>
                  <a:lnTo>
                    <a:pt x="57004" y="940762"/>
                  </a:lnTo>
                  <a:cubicBezTo>
                    <a:pt x="25521" y="940762"/>
                    <a:pt x="0" y="915241"/>
                    <a:pt x="0" y="883759"/>
                  </a:cubicBezTo>
                  <a:lnTo>
                    <a:pt x="0" y="57004"/>
                  </a:lnTo>
                  <a:cubicBezTo>
                    <a:pt x="0" y="25521"/>
                    <a:pt x="25521" y="0"/>
                    <a:pt x="57004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A86D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49898" y="1480658"/>
            <a:ext cx="2360067" cy="7206313"/>
          </a:xfrm>
          <a:custGeom>
            <a:avLst/>
            <a:gdLst/>
            <a:ahLst/>
            <a:cxnLst/>
            <a:rect l="l" t="t" r="r" b="b"/>
            <a:pathLst>
              <a:path w="2360067" h="7206313">
                <a:moveTo>
                  <a:pt x="0" y="0"/>
                </a:moveTo>
                <a:lnTo>
                  <a:pt x="2360067" y="0"/>
                </a:lnTo>
                <a:lnTo>
                  <a:pt x="2360067" y="7206312"/>
                </a:lnTo>
                <a:lnTo>
                  <a:pt x="0" y="7206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3" name="TextBox 13"/>
          <p:cNvSpPr txBox="1"/>
          <p:nvPr/>
        </p:nvSpPr>
        <p:spPr>
          <a:xfrm>
            <a:off x="1066359" y="1454032"/>
            <a:ext cx="5801832" cy="98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51"/>
              </a:lnSpc>
            </a:pPr>
            <a:r>
              <a:rPr lang="en-US" sz="7278">
                <a:solidFill>
                  <a:srgbClr val="000000"/>
                </a:solidFill>
                <a:latin typeface="Raleway Heavy"/>
              </a:rPr>
              <a:t>PROBLEMI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2704" y="3947074"/>
            <a:ext cx="4829142" cy="77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23"/>
              </a:lnSpc>
            </a:pPr>
            <a:r>
              <a:rPr lang="en-US" sz="5765">
                <a:solidFill>
                  <a:srgbClr val="0A86DF"/>
                </a:solidFill>
                <a:latin typeface="Raleway Heavy"/>
              </a:rPr>
              <a:t>Problem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22956" y="3947074"/>
            <a:ext cx="4829142" cy="770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23"/>
              </a:lnSpc>
            </a:pPr>
            <a:r>
              <a:rPr lang="en-US" sz="5765">
                <a:solidFill>
                  <a:srgbClr val="000000"/>
                </a:solidFill>
                <a:latin typeface="Raleway Heavy"/>
              </a:rPr>
              <a:t>Problem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2704" y="5026143"/>
            <a:ext cx="7341177" cy="243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97"/>
              </a:lnSpc>
            </a:pPr>
            <a:r>
              <a:rPr lang="en-US" sz="4783">
                <a:solidFill>
                  <a:srgbClr val="FFFFFF"/>
                </a:solidFill>
                <a:latin typeface="Garet Light"/>
              </a:rPr>
              <a:t>Poteškoće sa egzekutivnim funkcijama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93881" y="5057775"/>
            <a:ext cx="5625673" cy="245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8"/>
              </a:lnSpc>
            </a:pPr>
            <a:r>
              <a:rPr lang="en-US" sz="4713">
                <a:solidFill>
                  <a:srgbClr val="000000"/>
                </a:solidFill>
                <a:latin typeface="Garet Light"/>
              </a:rPr>
              <a:t>Kontrolisanje emotivnih reakcija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60464" y="9439778"/>
            <a:ext cx="1716707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sr-Latn-RS"/>
          </a:p>
        </p:txBody>
      </p:sp>
      <p:grpSp>
        <p:nvGrpSpPr>
          <p:cNvPr id="3" name="Group 3"/>
          <p:cNvGrpSpPr/>
          <p:nvPr/>
        </p:nvGrpSpPr>
        <p:grpSpPr>
          <a:xfrm>
            <a:off x="5300466" y="9354735"/>
            <a:ext cx="695546" cy="189137"/>
            <a:chOff x="0" y="0"/>
            <a:chExt cx="183189" cy="49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189" cy="49814"/>
            </a:xfrm>
            <a:custGeom>
              <a:avLst/>
              <a:gdLst/>
              <a:ahLst/>
              <a:cxnLst/>
              <a:rect l="l" t="t" r="r" b="b"/>
              <a:pathLst>
                <a:path w="183189" h="49814">
                  <a:moveTo>
                    <a:pt x="0" y="0"/>
                  </a:moveTo>
                  <a:lnTo>
                    <a:pt x="183189" y="0"/>
                  </a:lnTo>
                  <a:lnTo>
                    <a:pt x="183189" y="49814"/>
                  </a:lnTo>
                  <a:lnTo>
                    <a:pt x="0" y="49814"/>
                  </a:lnTo>
                  <a:close/>
                </a:path>
              </a:pathLst>
            </a:custGeom>
            <a:solidFill>
              <a:srgbClr val="00326D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5043" y="3878420"/>
            <a:ext cx="3876373" cy="4712175"/>
            <a:chOff x="0" y="0"/>
            <a:chExt cx="1363770" cy="16578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3770" cy="1657818"/>
            </a:xfrm>
            <a:custGeom>
              <a:avLst/>
              <a:gdLst/>
              <a:ahLst/>
              <a:cxnLst/>
              <a:rect l="l" t="t" r="r" b="b"/>
              <a:pathLst>
                <a:path w="1363770" h="1657818">
                  <a:moveTo>
                    <a:pt x="101858" y="0"/>
                  </a:moveTo>
                  <a:lnTo>
                    <a:pt x="1261913" y="0"/>
                  </a:lnTo>
                  <a:cubicBezTo>
                    <a:pt x="1318167" y="0"/>
                    <a:pt x="1363770" y="45603"/>
                    <a:pt x="1363770" y="101858"/>
                  </a:cubicBezTo>
                  <a:lnTo>
                    <a:pt x="1363770" y="1555961"/>
                  </a:lnTo>
                  <a:cubicBezTo>
                    <a:pt x="1363770" y="1612215"/>
                    <a:pt x="1318167" y="1657818"/>
                    <a:pt x="1261913" y="1657818"/>
                  </a:cubicBezTo>
                  <a:lnTo>
                    <a:pt x="101858" y="1657818"/>
                  </a:lnTo>
                  <a:cubicBezTo>
                    <a:pt x="45603" y="1657818"/>
                    <a:pt x="0" y="1612215"/>
                    <a:pt x="0" y="1555961"/>
                  </a:cubicBezTo>
                  <a:lnTo>
                    <a:pt x="0" y="101858"/>
                  </a:lnTo>
                  <a:cubicBezTo>
                    <a:pt x="0" y="45603"/>
                    <a:pt x="45603" y="0"/>
                    <a:pt x="101858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34159" y="2727567"/>
            <a:ext cx="1678142" cy="1665556"/>
          </a:xfrm>
          <a:custGeom>
            <a:avLst/>
            <a:gdLst/>
            <a:ahLst/>
            <a:cxnLst/>
            <a:rect l="l" t="t" r="r" b="b"/>
            <a:pathLst>
              <a:path w="1678142" h="1665556">
                <a:moveTo>
                  <a:pt x="0" y="0"/>
                </a:moveTo>
                <a:lnTo>
                  <a:pt x="1678142" y="0"/>
                </a:lnTo>
                <a:lnTo>
                  <a:pt x="1678142" y="1665555"/>
                </a:lnTo>
                <a:lnTo>
                  <a:pt x="0" y="1665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grpSp>
        <p:nvGrpSpPr>
          <p:cNvPr id="10" name="Group 10"/>
          <p:cNvGrpSpPr/>
          <p:nvPr/>
        </p:nvGrpSpPr>
        <p:grpSpPr>
          <a:xfrm>
            <a:off x="4829984" y="3878420"/>
            <a:ext cx="3946935" cy="4712175"/>
            <a:chOff x="0" y="0"/>
            <a:chExt cx="1419104" cy="16942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9104" cy="1694243"/>
            </a:xfrm>
            <a:custGeom>
              <a:avLst/>
              <a:gdLst/>
              <a:ahLst/>
              <a:cxnLst/>
              <a:rect l="l" t="t" r="r" b="b"/>
              <a:pathLst>
                <a:path w="1419104" h="1694243">
                  <a:moveTo>
                    <a:pt x="100037" y="0"/>
                  </a:moveTo>
                  <a:lnTo>
                    <a:pt x="1319067" y="0"/>
                  </a:lnTo>
                  <a:cubicBezTo>
                    <a:pt x="1345599" y="0"/>
                    <a:pt x="1371043" y="10540"/>
                    <a:pt x="1389804" y="29300"/>
                  </a:cubicBezTo>
                  <a:cubicBezTo>
                    <a:pt x="1408564" y="48061"/>
                    <a:pt x="1419104" y="73505"/>
                    <a:pt x="1419104" y="100037"/>
                  </a:cubicBezTo>
                  <a:lnTo>
                    <a:pt x="1419104" y="1594206"/>
                  </a:lnTo>
                  <a:cubicBezTo>
                    <a:pt x="1419104" y="1649455"/>
                    <a:pt x="1374316" y="1694243"/>
                    <a:pt x="1319067" y="1694243"/>
                  </a:cubicBezTo>
                  <a:lnTo>
                    <a:pt x="100037" y="1694243"/>
                  </a:lnTo>
                  <a:cubicBezTo>
                    <a:pt x="73505" y="1694243"/>
                    <a:pt x="48061" y="1683703"/>
                    <a:pt x="29300" y="1664943"/>
                  </a:cubicBezTo>
                  <a:cubicBezTo>
                    <a:pt x="10540" y="1646182"/>
                    <a:pt x="0" y="1620738"/>
                    <a:pt x="0" y="1594206"/>
                  </a:cubicBezTo>
                  <a:lnTo>
                    <a:pt x="0" y="100037"/>
                  </a:lnTo>
                  <a:cubicBezTo>
                    <a:pt x="0" y="73505"/>
                    <a:pt x="10540" y="48061"/>
                    <a:pt x="29300" y="29300"/>
                  </a:cubicBezTo>
                  <a:cubicBezTo>
                    <a:pt x="48061" y="10540"/>
                    <a:pt x="73505" y="0"/>
                    <a:pt x="10003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038160" y="2737293"/>
            <a:ext cx="1668342" cy="1655830"/>
          </a:xfrm>
          <a:custGeom>
            <a:avLst/>
            <a:gdLst/>
            <a:ahLst/>
            <a:cxnLst/>
            <a:rect l="l" t="t" r="r" b="b"/>
            <a:pathLst>
              <a:path w="1668342" h="1655830">
                <a:moveTo>
                  <a:pt x="0" y="0"/>
                </a:moveTo>
                <a:lnTo>
                  <a:pt x="1668342" y="0"/>
                </a:lnTo>
                <a:lnTo>
                  <a:pt x="1668342" y="1655829"/>
                </a:lnTo>
                <a:lnTo>
                  <a:pt x="0" y="1655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4" name="Freeform 14"/>
          <p:cNvSpPr/>
          <p:nvPr/>
        </p:nvSpPr>
        <p:spPr>
          <a:xfrm>
            <a:off x="15310793" y="-108779"/>
            <a:ext cx="7746277" cy="2036246"/>
          </a:xfrm>
          <a:custGeom>
            <a:avLst/>
            <a:gdLst/>
            <a:ahLst/>
            <a:cxnLst/>
            <a:rect l="l" t="t" r="r" b="b"/>
            <a:pathLst>
              <a:path w="7746277" h="2036246">
                <a:moveTo>
                  <a:pt x="0" y="0"/>
                </a:moveTo>
                <a:lnTo>
                  <a:pt x="7746277" y="0"/>
                </a:lnTo>
                <a:lnTo>
                  <a:pt x="7746277" y="2036246"/>
                </a:lnTo>
                <a:lnTo>
                  <a:pt x="0" y="2036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grpSp>
        <p:nvGrpSpPr>
          <p:cNvPr id="15" name="Group 15"/>
          <p:cNvGrpSpPr/>
          <p:nvPr/>
        </p:nvGrpSpPr>
        <p:grpSpPr>
          <a:xfrm>
            <a:off x="10174638" y="2727567"/>
            <a:ext cx="2419030" cy="1209515"/>
            <a:chOff x="0" y="0"/>
            <a:chExt cx="3225373" cy="1612686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0"/>
              <a:ext cx="3225373" cy="1612686"/>
              <a:chOff x="0" y="0"/>
              <a:chExt cx="2540000" cy="127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32000" y="1264333"/>
                    </a:lnTo>
                    <a:cubicBezTo>
                      <a:pt x="2030124" y="844822"/>
                      <a:pt x="1689515" y="505733"/>
                      <a:pt x="1270000" y="505733"/>
                    </a:cubicBezTo>
                    <a:cubicBezTo>
                      <a:pt x="850485" y="505733"/>
                      <a:pt x="509876" y="844822"/>
                      <a:pt x="508000" y="1264333"/>
                    </a:cubicBezTo>
                    <a:close/>
                  </a:path>
                </a:pathLst>
              </a:custGeom>
              <a:solidFill>
                <a:srgbClr val="00326D"/>
              </a:solidFill>
            </p:spPr>
            <p:txBody>
              <a:bodyPr/>
              <a:lstStyle/>
              <a:p>
                <a:endParaRPr lang="sr-Latn-R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0" y="992958"/>
                <a:ext cx="526351" cy="277042"/>
              </a:xfrm>
              <a:custGeom>
                <a:avLst/>
                <a:gdLst/>
                <a:ahLst/>
                <a:cxnLst/>
                <a:rect l="l" t="t" r="r" b="b"/>
                <a:pathLst>
                  <a:path w="526351" h="277042">
                    <a:moveTo>
                      <a:pt x="0" y="277042"/>
                    </a:moveTo>
                    <a:cubicBezTo>
                      <a:pt x="0" y="183852"/>
                      <a:pt x="10257" y="90946"/>
                      <a:pt x="30586" y="0"/>
                    </a:cubicBezTo>
                    <a:lnTo>
                      <a:pt x="526351" y="110817"/>
                    </a:lnTo>
                    <a:cubicBezTo>
                      <a:pt x="514154" y="165384"/>
                      <a:pt x="508000" y="221128"/>
                      <a:pt x="508000" y="27704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sr-Latn-RS"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9494599" y="3886406"/>
            <a:ext cx="3946935" cy="2853895"/>
            <a:chOff x="0" y="0"/>
            <a:chExt cx="1419104" cy="102610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9104" cy="1026106"/>
            </a:xfrm>
            <a:custGeom>
              <a:avLst/>
              <a:gdLst/>
              <a:ahLst/>
              <a:cxnLst/>
              <a:rect l="l" t="t" r="r" b="b"/>
              <a:pathLst>
                <a:path w="1419104" h="1026106">
                  <a:moveTo>
                    <a:pt x="100037" y="0"/>
                  </a:moveTo>
                  <a:lnTo>
                    <a:pt x="1319067" y="0"/>
                  </a:lnTo>
                  <a:cubicBezTo>
                    <a:pt x="1345599" y="0"/>
                    <a:pt x="1371043" y="10540"/>
                    <a:pt x="1389804" y="29300"/>
                  </a:cubicBezTo>
                  <a:cubicBezTo>
                    <a:pt x="1408564" y="48061"/>
                    <a:pt x="1419104" y="73505"/>
                    <a:pt x="1419104" y="100037"/>
                  </a:cubicBezTo>
                  <a:lnTo>
                    <a:pt x="1419104" y="926069"/>
                  </a:lnTo>
                  <a:cubicBezTo>
                    <a:pt x="1419104" y="981318"/>
                    <a:pt x="1374316" y="1026106"/>
                    <a:pt x="1319067" y="1026106"/>
                  </a:cubicBezTo>
                  <a:lnTo>
                    <a:pt x="100037" y="1026106"/>
                  </a:lnTo>
                  <a:cubicBezTo>
                    <a:pt x="73505" y="1026106"/>
                    <a:pt x="48061" y="1015566"/>
                    <a:pt x="29300" y="996806"/>
                  </a:cubicBezTo>
                  <a:cubicBezTo>
                    <a:pt x="10540" y="978045"/>
                    <a:pt x="0" y="952601"/>
                    <a:pt x="0" y="926069"/>
                  </a:cubicBezTo>
                  <a:lnTo>
                    <a:pt x="0" y="100037"/>
                  </a:lnTo>
                  <a:cubicBezTo>
                    <a:pt x="0" y="73505"/>
                    <a:pt x="10540" y="48061"/>
                    <a:pt x="29300" y="29300"/>
                  </a:cubicBezTo>
                  <a:cubicBezTo>
                    <a:pt x="48061" y="10540"/>
                    <a:pt x="73505" y="0"/>
                    <a:pt x="10003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67922" y="3886406"/>
            <a:ext cx="3946935" cy="2853895"/>
            <a:chOff x="0" y="0"/>
            <a:chExt cx="1419104" cy="10261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19104" cy="1026106"/>
            </a:xfrm>
            <a:custGeom>
              <a:avLst/>
              <a:gdLst/>
              <a:ahLst/>
              <a:cxnLst/>
              <a:rect l="l" t="t" r="r" b="b"/>
              <a:pathLst>
                <a:path w="1419104" h="1026106">
                  <a:moveTo>
                    <a:pt x="100037" y="0"/>
                  </a:moveTo>
                  <a:lnTo>
                    <a:pt x="1319067" y="0"/>
                  </a:lnTo>
                  <a:cubicBezTo>
                    <a:pt x="1345599" y="0"/>
                    <a:pt x="1371043" y="10540"/>
                    <a:pt x="1389804" y="29300"/>
                  </a:cubicBezTo>
                  <a:cubicBezTo>
                    <a:pt x="1408564" y="48061"/>
                    <a:pt x="1419104" y="73505"/>
                    <a:pt x="1419104" y="100037"/>
                  </a:cubicBezTo>
                  <a:lnTo>
                    <a:pt x="1419104" y="926069"/>
                  </a:lnTo>
                  <a:cubicBezTo>
                    <a:pt x="1419104" y="981318"/>
                    <a:pt x="1374316" y="1026106"/>
                    <a:pt x="1319067" y="1026106"/>
                  </a:cubicBezTo>
                  <a:lnTo>
                    <a:pt x="100037" y="1026106"/>
                  </a:lnTo>
                  <a:cubicBezTo>
                    <a:pt x="73505" y="1026106"/>
                    <a:pt x="48061" y="1015566"/>
                    <a:pt x="29300" y="996806"/>
                  </a:cubicBezTo>
                  <a:cubicBezTo>
                    <a:pt x="10540" y="978045"/>
                    <a:pt x="0" y="952601"/>
                    <a:pt x="0" y="926069"/>
                  </a:cubicBezTo>
                  <a:lnTo>
                    <a:pt x="0" y="100037"/>
                  </a:lnTo>
                  <a:cubicBezTo>
                    <a:pt x="0" y="73505"/>
                    <a:pt x="10540" y="48061"/>
                    <a:pt x="29300" y="29300"/>
                  </a:cubicBezTo>
                  <a:cubicBezTo>
                    <a:pt x="48061" y="10540"/>
                    <a:pt x="73505" y="0"/>
                    <a:pt x="100037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72024" y="7095307"/>
            <a:ext cx="8642833" cy="1332379"/>
            <a:chOff x="0" y="0"/>
            <a:chExt cx="3107495" cy="47905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107495" cy="479051"/>
            </a:xfrm>
            <a:custGeom>
              <a:avLst/>
              <a:gdLst/>
              <a:ahLst/>
              <a:cxnLst/>
              <a:rect l="l" t="t" r="r" b="b"/>
              <a:pathLst>
                <a:path w="3107495" h="479051">
                  <a:moveTo>
                    <a:pt x="45684" y="0"/>
                  </a:moveTo>
                  <a:lnTo>
                    <a:pt x="3061811" y="0"/>
                  </a:lnTo>
                  <a:cubicBezTo>
                    <a:pt x="3073927" y="0"/>
                    <a:pt x="3085547" y="4813"/>
                    <a:pt x="3094114" y="13380"/>
                  </a:cubicBezTo>
                  <a:cubicBezTo>
                    <a:pt x="3102682" y="21948"/>
                    <a:pt x="3107495" y="33568"/>
                    <a:pt x="3107495" y="45684"/>
                  </a:cubicBezTo>
                  <a:lnTo>
                    <a:pt x="3107495" y="433367"/>
                  </a:lnTo>
                  <a:cubicBezTo>
                    <a:pt x="3107495" y="445484"/>
                    <a:pt x="3102682" y="457103"/>
                    <a:pt x="3094114" y="465671"/>
                  </a:cubicBezTo>
                  <a:cubicBezTo>
                    <a:pt x="3085547" y="474238"/>
                    <a:pt x="3073927" y="479051"/>
                    <a:pt x="3061811" y="479051"/>
                  </a:cubicBezTo>
                  <a:lnTo>
                    <a:pt x="45684" y="479051"/>
                  </a:lnTo>
                  <a:cubicBezTo>
                    <a:pt x="20453" y="479051"/>
                    <a:pt x="0" y="458598"/>
                    <a:pt x="0" y="433367"/>
                  </a:cubicBezTo>
                  <a:lnTo>
                    <a:pt x="0" y="45684"/>
                  </a:lnTo>
                  <a:cubicBezTo>
                    <a:pt x="0" y="20453"/>
                    <a:pt x="20453" y="0"/>
                    <a:pt x="456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31874" y="2727567"/>
            <a:ext cx="2419030" cy="1209515"/>
            <a:chOff x="0" y="0"/>
            <a:chExt cx="3225373" cy="1612686"/>
          </a:xfrm>
        </p:grpSpPr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0" y="0"/>
              <a:ext cx="3225373" cy="1612686"/>
              <a:chOff x="0" y="0"/>
              <a:chExt cx="2540000" cy="127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032000" y="1264333"/>
                    </a:lnTo>
                    <a:cubicBezTo>
                      <a:pt x="2030124" y="844822"/>
                      <a:pt x="1689515" y="505733"/>
                      <a:pt x="1270000" y="505733"/>
                    </a:cubicBezTo>
                    <a:cubicBezTo>
                      <a:pt x="850485" y="505733"/>
                      <a:pt x="509876" y="844822"/>
                      <a:pt x="508000" y="1264333"/>
                    </a:cubicBezTo>
                    <a:close/>
                  </a:path>
                </a:pathLst>
              </a:custGeom>
              <a:solidFill>
                <a:srgbClr val="00326D"/>
              </a:solidFill>
            </p:spPr>
            <p:txBody>
              <a:bodyPr/>
              <a:lstStyle/>
              <a:p>
                <a:endParaRPr lang="sr-Latn-R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0" y="344210"/>
                <a:ext cx="748375" cy="925790"/>
              </a:xfrm>
              <a:custGeom>
                <a:avLst/>
                <a:gdLst/>
                <a:ahLst/>
                <a:cxnLst/>
                <a:rect l="l" t="t" r="r" b="b"/>
                <a:pathLst>
                  <a:path w="748375" h="925790">
                    <a:moveTo>
                      <a:pt x="0" y="925790"/>
                    </a:moveTo>
                    <a:lnTo>
                      <a:pt x="0" y="925790"/>
                    </a:lnTo>
                    <a:cubicBezTo>
                      <a:pt x="0" y="575118"/>
                      <a:pt x="144996" y="240052"/>
                      <a:pt x="400625" y="0"/>
                    </a:cubicBezTo>
                    <a:lnTo>
                      <a:pt x="748375" y="370316"/>
                    </a:lnTo>
                    <a:cubicBezTo>
                      <a:pt x="594998" y="514347"/>
                      <a:pt x="508000" y="715387"/>
                      <a:pt x="508000" y="9257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sr-Latn-RS"/>
              </a:p>
            </p:txBody>
          </p:sp>
        </p:grpSp>
      </p:grpSp>
      <p:sp>
        <p:nvSpPr>
          <p:cNvPr id="32" name="Freeform 32"/>
          <p:cNvSpPr/>
          <p:nvPr/>
        </p:nvSpPr>
        <p:spPr>
          <a:xfrm>
            <a:off x="164722" y="255693"/>
            <a:ext cx="3021428" cy="1001183"/>
          </a:xfrm>
          <a:custGeom>
            <a:avLst/>
            <a:gdLst/>
            <a:ahLst/>
            <a:cxnLst/>
            <a:rect l="l" t="t" r="r" b="b"/>
            <a:pathLst>
              <a:path w="3021428" h="1001183">
                <a:moveTo>
                  <a:pt x="0" y="0"/>
                </a:moveTo>
                <a:lnTo>
                  <a:pt x="3021428" y="0"/>
                </a:lnTo>
                <a:lnTo>
                  <a:pt x="3021428" y="1001183"/>
                </a:lnTo>
                <a:lnTo>
                  <a:pt x="0" y="100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33" name="TextBox 33"/>
          <p:cNvSpPr txBox="1"/>
          <p:nvPr/>
        </p:nvSpPr>
        <p:spPr>
          <a:xfrm>
            <a:off x="14032084" y="3648745"/>
            <a:ext cx="3778011" cy="328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7"/>
              </a:lnSpc>
            </a:pPr>
            <a:endParaRPr/>
          </a:p>
          <a:p>
            <a:pPr marL="500788" lvl="1" indent="-250394">
              <a:lnSpc>
                <a:spcPts val="3247"/>
              </a:lnSpc>
              <a:buFont typeface="Arial"/>
              <a:buChar char="•"/>
            </a:pPr>
            <a:r>
              <a:rPr lang="en-US" sz="2319">
                <a:solidFill>
                  <a:srgbClr val="0A86DF"/>
                </a:solidFill>
                <a:latin typeface="Garet Bold"/>
              </a:rPr>
              <a:t>U uzorku od 200 dece koje pohadjaju osnovnu školu 30% roditelja nisu hteli da testiraju svoju decu na poremećaje*</a:t>
            </a:r>
          </a:p>
          <a:p>
            <a:pPr>
              <a:lnSpc>
                <a:spcPts val="3247"/>
              </a:lnSpc>
            </a:pPr>
            <a:endParaRPr lang="en-US" sz="2319">
              <a:solidFill>
                <a:srgbClr val="0A86DF"/>
              </a:solidFill>
              <a:latin typeface="Gare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590487" y="919454"/>
            <a:ext cx="6964561" cy="138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5"/>
              </a:lnSpc>
            </a:pPr>
            <a:r>
              <a:rPr lang="en-US" sz="10292">
                <a:solidFill>
                  <a:srgbClr val="FFFFFF"/>
                </a:solidFill>
                <a:latin typeface="Raleway Bold"/>
              </a:rPr>
              <a:t>TRŽIŠTE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3593" y="4609699"/>
            <a:ext cx="2199273" cy="980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</a:pPr>
            <a:r>
              <a:rPr lang="en-US" sz="3727">
                <a:solidFill>
                  <a:srgbClr val="0A86DF"/>
                </a:solidFill>
                <a:latin typeface="Raleway Heavy"/>
              </a:rPr>
              <a:t>CILJNA GRUPA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300466" y="4610536"/>
            <a:ext cx="3143731" cy="97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3753">
                <a:solidFill>
                  <a:srgbClr val="0A86DF"/>
                </a:solidFill>
                <a:latin typeface="Raleway Heavy"/>
              </a:rPr>
              <a:t>RANI USVAJAČI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10795" y="6185343"/>
            <a:ext cx="3724870" cy="1052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7146" lvl="1" indent="-328573">
              <a:lnSpc>
                <a:spcPts val="4261"/>
              </a:lnSpc>
              <a:buFont typeface="Arial"/>
              <a:buChar char="•"/>
            </a:pPr>
            <a:r>
              <a:rPr lang="en-US" sz="3043">
                <a:solidFill>
                  <a:srgbClr val="0A86DF"/>
                </a:solidFill>
                <a:latin typeface="Garet Bold"/>
              </a:rPr>
              <a:t>Osobe sa VF autizmom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016385" y="5701005"/>
            <a:ext cx="3574133" cy="2431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244" lvl="1" indent="-298122">
              <a:lnSpc>
                <a:spcPts val="3866"/>
              </a:lnSpc>
              <a:buFont typeface="Arial"/>
              <a:buChar char="•"/>
            </a:pPr>
            <a:r>
              <a:rPr lang="en-US" sz="2761">
                <a:solidFill>
                  <a:srgbClr val="0A86DF"/>
                </a:solidFill>
                <a:latin typeface="Garet Bold"/>
              </a:rPr>
              <a:t>Roditelji dece sa VF autizmom</a:t>
            </a:r>
          </a:p>
          <a:p>
            <a:pPr marL="596244" lvl="1" indent="-298122">
              <a:lnSpc>
                <a:spcPts val="3866"/>
              </a:lnSpc>
              <a:buFont typeface="Arial"/>
              <a:buChar char="•"/>
            </a:pPr>
            <a:r>
              <a:rPr lang="en-US" sz="2761">
                <a:solidFill>
                  <a:srgbClr val="0A86DF"/>
                </a:solidFill>
                <a:latin typeface="Garet Bold"/>
              </a:rPr>
              <a:t>Osobe sa VF autizmom preko 14 godina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89837" y="3235731"/>
            <a:ext cx="914976" cy="619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sz="3605" dirty="0">
                <a:solidFill>
                  <a:srgbClr val="000000"/>
                </a:solidFill>
                <a:latin typeface="Garet ExtraBold"/>
              </a:rPr>
              <a:t>1%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91294" y="4159356"/>
            <a:ext cx="3771149" cy="214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425" lvl="1" indent="-267712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0A86DF"/>
                </a:solidFill>
                <a:latin typeface="Garet Bold"/>
              </a:rPr>
              <a:t>Svetske populacije zvanično pati od autizma, iako je realan broj veći</a:t>
            </a:r>
          </a:p>
          <a:p>
            <a:pPr>
              <a:lnSpc>
                <a:spcPts val="3471"/>
              </a:lnSpc>
            </a:pPr>
            <a:endParaRPr lang="en-US" sz="2479">
              <a:solidFill>
                <a:srgbClr val="0A86DF"/>
              </a:solidFill>
              <a:latin typeface="Garet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684573" y="7283264"/>
            <a:ext cx="8330284" cy="908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0A86DF"/>
                </a:solidFill>
                <a:latin typeface="Garet Bold"/>
              </a:rPr>
              <a:t>Nakon 2000-te godine broj VF autističnih osoba se povećao za čak 178%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516706" y="3265649"/>
            <a:ext cx="1102431" cy="627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5"/>
              </a:lnSpc>
              <a:spcBef>
                <a:spcPct val="0"/>
              </a:spcBef>
            </a:pPr>
            <a:r>
              <a:rPr lang="en-US" sz="3760">
                <a:solidFill>
                  <a:srgbClr val="000000"/>
                </a:solidFill>
                <a:latin typeface="Garet ExtraBold"/>
              </a:rPr>
              <a:t>30%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157702" y="9143045"/>
            <a:ext cx="9958372" cy="64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>
                <a:solidFill>
                  <a:srgbClr val="FFFFFF"/>
                </a:solidFill>
                <a:latin typeface="Garet Bold"/>
              </a:rPr>
              <a:t>https://www.discoveryaba.com/statistics/how-many-people-have-autism</a:t>
            </a:r>
          </a:p>
          <a:p>
            <a:pPr algn="ctr">
              <a:lnSpc>
                <a:spcPts val="2568"/>
              </a:lnSpc>
              <a:spcBef>
                <a:spcPct val="0"/>
              </a:spcBef>
            </a:pPr>
            <a:r>
              <a:rPr lang="en-US" sz="1834">
                <a:solidFill>
                  <a:srgbClr val="FFFFFF"/>
                </a:solidFill>
                <a:latin typeface="Garet Bold"/>
              </a:rPr>
              <a:t>*Istraživanje za Master rad - Tijana Radsavljević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1272" y="2011675"/>
            <a:ext cx="5750117" cy="4967134"/>
            <a:chOff x="0" y="0"/>
            <a:chExt cx="1514434" cy="1308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4434" cy="1308216"/>
            </a:xfrm>
            <a:custGeom>
              <a:avLst/>
              <a:gdLst/>
              <a:ahLst/>
              <a:cxnLst/>
              <a:rect l="l" t="t" r="r" b="b"/>
              <a:pathLst>
                <a:path w="1514434" h="1308216">
                  <a:moveTo>
                    <a:pt x="68666" y="0"/>
                  </a:moveTo>
                  <a:lnTo>
                    <a:pt x="1445768" y="0"/>
                  </a:lnTo>
                  <a:cubicBezTo>
                    <a:pt x="1463979" y="0"/>
                    <a:pt x="1481445" y="7234"/>
                    <a:pt x="1494322" y="20112"/>
                  </a:cubicBezTo>
                  <a:cubicBezTo>
                    <a:pt x="1507200" y="32989"/>
                    <a:pt x="1514434" y="50455"/>
                    <a:pt x="1514434" y="68666"/>
                  </a:cubicBezTo>
                  <a:lnTo>
                    <a:pt x="1514434" y="1239550"/>
                  </a:lnTo>
                  <a:cubicBezTo>
                    <a:pt x="1514434" y="1277474"/>
                    <a:pt x="1483691" y="1308216"/>
                    <a:pt x="1445768" y="1308216"/>
                  </a:cubicBezTo>
                  <a:lnTo>
                    <a:pt x="68666" y="1308216"/>
                  </a:lnTo>
                  <a:cubicBezTo>
                    <a:pt x="30743" y="1308216"/>
                    <a:pt x="0" y="1277474"/>
                    <a:pt x="0" y="1239550"/>
                  </a:cubicBezTo>
                  <a:lnTo>
                    <a:pt x="0" y="68666"/>
                  </a:lnTo>
                  <a:cubicBezTo>
                    <a:pt x="0" y="30743"/>
                    <a:pt x="30743" y="0"/>
                    <a:pt x="686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25414" y="2125975"/>
            <a:ext cx="5637084" cy="4724901"/>
          </a:xfrm>
          <a:custGeom>
            <a:avLst/>
            <a:gdLst/>
            <a:ahLst/>
            <a:cxnLst/>
            <a:rect l="l" t="t" r="r" b="b"/>
            <a:pathLst>
              <a:path w="5637084" h="4724901">
                <a:moveTo>
                  <a:pt x="0" y="0"/>
                </a:moveTo>
                <a:lnTo>
                  <a:pt x="5637084" y="0"/>
                </a:lnTo>
                <a:lnTo>
                  <a:pt x="5637084" y="4724901"/>
                </a:lnTo>
                <a:lnTo>
                  <a:pt x="0" y="472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6" name="Freeform 6"/>
          <p:cNvSpPr/>
          <p:nvPr/>
        </p:nvSpPr>
        <p:spPr>
          <a:xfrm rot="-1490136">
            <a:off x="13521513" y="1408256"/>
            <a:ext cx="1328632" cy="1438302"/>
          </a:xfrm>
          <a:custGeom>
            <a:avLst/>
            <a:gdLst/>
            <a:ahLst/>
            <a:cxnLst/>
            <a:rect l="l" t="t" r="r" b="b"/>
            <a:pathLst>
              <a:path w="1328632" h="1438302">
                <a:moveTo>
                  <a:pt x="0" y="0"/>
                </a:moveTo>
                <a:lnTo>
                  <a:pt x="1328631" y="0"/>
                </a:lnTo>
                <a:lnTo>
                  <a:pt x="1328631" y="1438303"/>
                </a:lnTo>
                <a:lnTo>
                  <a:pt x="0" y="1438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7" name="Freeform 7"/>
          <p:cNvSpPr/>
          <p:nvPr/>
        </p:nvSpPr>
        <p:spPr>
          <a:xfrm>
            <a:off x="13798578" y="3816319"/>
            <a:ext cx="1140165" cy="1673636"/>
          </a:xfrm>
          <a:custGeom>
            <a:avLst/>
            <a:gdLst/>
            <a:ahLst/>
            <a:cxnLst/>
            <a:rect l="l" t="t" r="r" b="b"/>
            <a:pathLst>
              <a:path w="1140165" h="1673636">
                <a:moveTo>
                  <a:pt x="0" y="0"/>
                </a:moveTo>
                <a:lnTo>
                  <a:pt x="1140165" y="0"/>
                </a:lnTo>
                <a:lnTo>
                  <a:pt x="1140165" y="1673637"/>
                </a:lnTo>
                <a:lnTo>
                  <a:pt x="0" y="1673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8" name="Freeform 8"/>
          <p:cNvSpPr/>
          <p:nvPr/>
        </p:nvSpPr>
        <p:spPr>
          <a:xfrm>
            <a:off x="15346270" y="1443399"/>
            <a:ext cx="2110812" cy="1348281"/>
          </a:xfrm>
          <a:custGeom>
            <a:avLst/>
            <a:gdLst/>
            <a:ahLst/>
            <a:cxnLst/>
            <a:rect l="l" t="t" r="r" b="b"/>
            <a:pathLst>
              <a:path w="2110812" h="1348281">
                <a:moveTo>
                  <a:pt x="0" y="0"/>
                </a:moveTo>
                <a:lnTo>
                  <a:pt x="2110813" y="0"/>
                </a:lnTo>
                <a:lnTo>
                  <a:pt x="2110813" y="1348281"/>
                </a:lnTo>
                <a:lnTo>
                  <a:pt x="0" y="1348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9" name="Freeform 9"/>
          <p:cNvSpPr/>
          <p:nvPr/>
        </p:nvSpPr>
        <p:spPr>
          <a:xfrm>
            <a:off x="10784009" y="1146828"/>
            <a:ext cx="1779253" cy="1690290"/>
          </a:xfrm>
          <a:custGeom>
            <a:avLst/>
            <a:gdLst/>
            <a:ahLst/>
            <a:cxnLst/>
            <a:rect l="l" t="t" r="r" b="b"/>
            <a:pathLst>
              <a:path w="1779253" h="1690290">
                <a:moveTo>
                  <a:pt x="0" y="0"/>
                </a:moveTo>
                <a:lnTo>
                  <a:pt x="1779253" y="0"/>
                </a:lnTo>
                <a:lnTo>
                  <a:pt x="1779253" y="1690290"/>
                </a:lnTo>
                <a:lnTo>
                  <a:pt x="0" y="1690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0" name="Freeform 10"/>
          <p:cNvSpPr/>
          <p:nvPr/>
        </p:nvSpPr>
        <p:spPr>
          <a:xfrm>
            <a:off x="7610739" y="1028700"/>
            <a:ext cx="1701905" cy="1743309"/>
          </a:xfrm>
          <a:custGeom>
            <a:avLst/>
            <a:gdLst/>
            <a:ahLst/>
            <a:cxnLst/>
            <a:rect l="l" t="t" r="r" b="b"/>
            <a:pathLst>
              <a:path w="1701905" h="1743309">
                <a:moveTo>
                  <a:pt x="0" y="0"/>
                </a:moveTo>
                <a:lnTo>
                  <a:pt x="1701905" y="0"/>
                </a:lnTo>
                <a:lnTo>
                  <a:pt x="1701905" y="1743309"/>
                </a:lnTo>
                <a:lnTo>
                  <a:pt x="0" y="17433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1" name="Freeform 11"/>
          <p:cNvSpPr/>
          <p:nvPr/>
        </p:nvSpPr>
        <p:spPr>
          <a:xfrm>
            <a:off x="10583643" y="3767404"/>
            <a:ext cx="1802031" cy="1673636"/>
          </a:xfrm>
          <a:custGeom>
            <a:avLst/>
            <a:gdLst/>
            <a:ahLst/>
            <a:cxnLst/>
            <a:rect l="l" t="t" r="r" b="b"/>
            <a:pathLst>
              <a:path w="1802031" h="1673636">
                <a:moveTo>
                  <a:pt x="0" y="0"/>
                </a:moveTo>
                <a:lnTo>
                  <a:pt x="1802031" y="0"/>
                </a:lnTo>
                <a:lnTo>
                  <a:pt x="1802031" y="1673637"/>
                </a:lnTo>
                <a:lnTo>
                  <a:pt x="0" y="16736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2" name="Freeform 12"/>
          <p:cNvSpPr/>
          <p:nvPr/>
        </p:nvSpPr>
        <p:spPr>
          <a:xfrm>
            <a:off x="7848406" y="4277240"/>
            <a:ext cx="1226570" cy="1349734"/>
          </a:xfrm>
          <a:custGeom>
            <a:avLst/>
            <a:gdLst/>
            <a:ahLst/>
            <a:cxnLst/>
            <a:rect l="l" t="t" r="r" b="b"/>
            <a:pathLst>
              <a:path w="1226570" h="1349734">
                <a:moveTo>
                  <a:pt x="0" y="0"/>
                </a:moveTo>
                <a:lnTo>
                  <a:pt x="1226571" y="0"/>
                </a:lnTo>
                <a:lnTo>
                  <a:pt x="1226571" y="1349734"/>
                </a:lnTo>
                <a:lnTo>
                  <a:pt x="0" y="1349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3" name="Freeform 13"/>
          <p:cNvSpPr/>
          <p:nvPr/>
        </p:nvSpPr>
        <p:spPr>
          <a:xfrm>
            <a:off x="16092867" y="4082003"/>
            <a:ext cx="1220048" cy="1142270"/>
          </a:xfrm>
          <a:custGeom>
            <a:avLst/>
            <a:gdLst/>
            <a:ahLst/>
            <a:cxnLst/>
            <a:rect l="l" t="t" r="r" b="b"/>
            <a:pathLst>
              <a:path w="1220048" h="1142270">
                <a:moveTo>
                  <a:pt x="0" y="0"/>
                </a:moveTo>
                <a:lnTo>
                  <a:pt x="1220048" y="0"/>
                </a:lnTo>
                <a:lnTo>
                  <a:pt x="1220048" y="1142269"/>
                </a:lnTo>
                <a:lnTo>
                  <a:pt x="0" y="114226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4" name="TextBox 14"/>
          <p:cNvSpPr txBox="1"/>
          <p:nvPr/>
        </p:nvSpPr>
        <p:spPr>
          <a:xfrm>
            <a:off x="1118797" y="780174"/>
            <a:ext cx="4955068" cy="134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9"/>
              </a:lnSpc>
            </a:pPr>
            <a:r>
              <a:rPr lang="en-US" sz="9989">
                <a:solidFill>
                  <a:srgbClr val="F8FFFF"/>
                </a:solidFill>
                <a:latin typeface="Raleway Heavy"/>
              </a:rPr>
              <a:t>DANICA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13315" y="2920344"/>
            <a:ext cx="1181814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326D"/>
                </a:solidFill>
                <a:latin typeface="Garet ExtraBold"/>
              </a:rPr>
              <a:t>23 GODINA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25387" y="5808207"/>
            <a:ext cx="2686547" cy="53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326D"/>
                </a:solidFill>
                <a:latin typeface="Garet ExtraBold Bold"/>
              </a:rPr>
              <a:t>VOLI CRTANJE, SLIKANJE I GLUMU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90761" y="2871429"/>
            <a:ext cx="2686547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326D"/>
                </a:solidFill>
                <a:latin typeface="Garet ExtraBold Bold"/>
              </a:rPr>
              <a:t>RADI U KAFIĆU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63031" y="2871429"/>
            <a:ext cx="2243257" cy="254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326D"/>
                </a:solidFill>
                <a:latin typeface="Garet ExtraBold"/>
              </a:rPr>
              <a:t>ŽIVI SA RODITELJIMA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03730" y="2818068"/>
            <a:ext cx="2383025" cy="53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326D"/>
                </a:solidFill>
                <a:latin typeface="Garet ExtraBold"/>
              </a:rPr>
              <a:t>ZAVRŠILA OSNOVNU ŠKOLU I ZANAT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02227" y="5621179"/>
            <a:ext cx="3164863" cy="108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326D"/>
                </a:solidFill>
                <a:latin typeface="Garet ExtraBold"/>
              </a:rPr>
              <a:t>DVA PUTA NEDELJNO IDE NA RADIONICE POSVEĆENE POBOLJŠAVANJU NJENIH SPOSOBNOSTI I DRUŽENJU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55025" y="5759292"/>
            <a:ext cx="2813333" cy="80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326D"/>
                </a:solidFill>
                <a:latin typeface="Garet ExtraBold"/>
              </a:rPr>
              <a:t>JAKO AMBICIOZNA I SAMOSTALNO DONOSI ODLUKE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35734" y="5681842"/>
            <a:ext cx="2377569" cy="80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326D"/>
                </a:solidFill>
                <a:latin typeface="Garet ExtraBold"/>
              </a:rPr>
              <a:t>POSAO JE NAŠLA PREKO UDRUŽENJA KOJE POSEĆUJE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21272" y="7855109"/>
            <a:ext cx="8358503" cy="1689722"/>
            <a:chOff x="0" y="0"/>
            <a:chExt cx="3005265" cy="6075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05265" cy="607532"/>
            </a:xfrm>
            <a:custGeom>
              <a:avLst/>
              <a:gdLst/>
              <a:ahLst/>
              <a:cxnLst/>
              <a:rect l="l" t="t" r="r" b="b"/>
              <a:pathLst>
                <a:path w="3005265" h="607532">
                  <a:moveTo>
                    <a:pt x="47238" y="0"/>
                  </a:moveTo>
                  <a:lnTo>
                    <a:pt x="2958027" y="0"/>
                  </a:lnTo>
                  <a:cubicBezTo>
                    <a:pt x="2984116" y="0"/>
                    <a:pt x="3005265" y="21149"/>
                    <a:pt x="3005265" y="47238"/>
                  </a:cubicBezTo>
                  <a:lnTo>
                    <a:pt x="3005265" y="560294"/>
                  </a:lnTo>
                  <a:cubicBezTo>
                    <a:pt x="3005265" y="586383"/>
                    <a:pt x="2984116" y="607532"/>
                    <a:pt x="2958027" y="607532"/>
                  </a:cubicBezTo>
                  <a:lnTo>
                    <a:pt x="47238" y="607532"/>
                  </a:lnTo>
                  <a:cubicBezTo>
                    <a:pt x="21149" y="607532"/>
                    <a:pt x="0" y="586383"/>
                    <a:pt x="0" y="560294"/>
                  </a:cubicBezTo>
                  <a:lnTo>
                    <a:pt x="0" y="47238"/>
                  </a:lnTo>
                  <a:cubicBezTo>
                    <a:pt x="0" y="21149"/>
                    <a:pt x="21149" y="0"/>
                    <a:pt x="47238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8032568"/>
            <a:ext cx="7508143" cy="1846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144" lvl="1" indent="-287072">
              <a:lnSpc>
                <a:spcPts val="3723"/>
              </a:lnSpc>
              <a:spcBef>
                <a:spcPct val="0"/>
              </a:spcBef>
              <a:buFont typeface="Arial"/>
              <a:buChar char="•"/>
            </a:pPr>
            <a:r>
              <a:rPr lang="en-US" sz="2659">
                <a:solidFill>
                  <a:srgbClr val="0A86DF"/>
                </a:solidFill>
                <a:latin typeface="Garet Bold"/>
              </a:rPr>
              <a:t>Fokus i smirivanje kad je pod stresom van radionica</a:t>
            </a:r>
          </a:p>
          <a:p>
            <a:pPr marL="574144" lvl="1" indent="-287072">
              <a:lnSpc>
                <a:spcPts val="3723"/>
              </a:lnSpc>
              <a:spcBef>
                <a:spcPct val="0"/>
              </a:spcBef>
              <a:buFont typeface="Arial"/>
              <a:buChar char="•"/>
            </a:pPr>
            <a:r>
              <a:rPr lang="en-US" sz="2659">
                <a:solidFill>
                  <a:srgbClr val="0A86DF"/>
                </a:solidFill>
                <a:latin typeface="Garet Bold"/>
              </a:rPr>
              <a:t>Osetljivost na promene u okruženju</a:t>
            </a:r>
          </a:p>
          <a:p>
            <a:pPr algn="ctr">
              <a:lnSpc>
                <a:spcPts val="3723"/>
              </a:lnSpc>
              <a:spcBef>
                <a:spcPct val="0"/>
              </a:spcBef>
            </a:pPr>
            <a:endParaRPr lang="en-US" sz="2659">
              <a:solidFill>
                <a:srgbClr val="0A86DF"/>
              </a:solidFill>
              <a:latin typeface="Garet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9144000" y="7812901"/>
            <a:ext cx="8642833" cy="1731929"/>
            <a:chOff x="0" y="0"/>
            <a:chExt cx="3107495" cy="62270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07495" cy="622708"/>
            </a:xfrm>
            <a:custGeom>
              <a:avLst/>
              <a:gdLst/>
              <a:ahLst/>
              <a:cxnLst/>
              <a:rect l="l" t="t" r="r" b="b"/>
              <a:pathLst>
                <a:path w="3107495" h="622708">
                  <a:moveTo>
                    <a:pt x="45684" y="0"/>
                  </a:moveTo>
                  <a:lnTo>
                    <a:pt x="3061811" y="0"/>
                  </a:lnTo>
                  <a:cubicBezTo>
                    <a:pt x="3073927" y="0"/>
                    <a:pt x="3085547" y="4813"/>
                    <a:pt x="3094114" y="13380"/>
                  </a:cubicBezTo>
                  <a:cubicBezTo>
                    <a:pt x="3102682" y="21948"/>
                    <a:pt x="3107495" y="33568"/>
                    <a:pt x="3107495" y="45684"/>
                  </a:cubicBezTo>
                  <a:lnTo>
                    <a:pt x="3107495" y="577024"/>
                  </a:lnTo>
                  <a:cubicBezTo>
                    <a:pt x="3107495" y="589140"/>
                    <a:pt x="3102682" y="600760"/>
                    <a:pt x="3094114" y="609327"/>
                  </a:cubicBezTo>
                  <a:cubicBezTo>
                    <a:pt x="3085547" y="617895"/>
                    <a:pt x="3073927" y="622708"/>
                    <a:pt x="3061811" y="622708"/>
                  </a:cubicBezTo>
                  <a:lnTo>
                    <a:pt x="45684" y="622708"/>
                  </a:lnTo>
                  <a:cubicBezTo>
                    <a:pt x="20453" y="622708"/>
                    <a:pt x="0" y="602255"/>
                    <a:pt x="0" y="577024"/>
                  </a:cubicBezTo>
                  <a:lnTo>
                    <a:pt x="0" y="45684"/>
                  </a:lnTo>
                  <a:cubicBezTo>
                    <a:pt x="0" y="20453"/>
                    <a:pt x="20453" y="0"/>
                    <a:pt x="456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581851" y="8055247"/>
            <a:ext cx="7731064" cy="120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9">
                <a:solidFill>
                  <a:srgbClr val="0A86DF"/>
                </a:solidFill>
                <a:latin typeface="Garet Bold"/>
              </a:rPr>
              <a:t>Igrice i vežbe sa radionica  personalizovane samo za nju dostupne u bilo kom trenutku na bilo kojoj lokaciji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73028" y="7350578"/>
            <a:ext cx="161948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326D"/>
                </a:solidFill>
                <a:latin typeface="Garet ExtraBold"/>
              </a:rPr>
              <a:t>PROBLEM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25402" y="7350578"/>
            <a:ext cx="635674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326D"/>
                </a:solidFill>
                <a:latin typeface="Garet ExtraBold"/>
              </a:rPr>
              <a:t>VREDNOST KOJU JE SPREMNA DA PLATI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7255" y="1044427"/>
            <a:ext cx="10680868" cy="260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28"/>
              </a:lnSpc>
            </a:pPr>
            <a:r>
              <a:rPr lang="en-US" sz="9929">
                <a:solidFill>
                  <a:srgbClr val="FFFFFF"/>
                </a:solidFill>
                <a:latin typeface="Raleway Bold"/>
              </a:rPr>
              <a:t>REZULTATI ISTRAŽIVANJA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17081" y="1028700"/>
            <a:ext cx="5968418" cy="8504941"/>
            <a:chOff x="0" y="0"/>
            <a:chExt cx="7957890" cy="11339922"/>
          </a:xfrm>
        </p:grpSpPr>
        <p:sp>
          <p:nvSpPr>
            <p:cNvPr id="4" name="TextBox 4"/>
            <p:cNvSpPr txBox="1"/>
            <p:nvPr/>
          </p:nvSpPr>
          <p:spPr>
            <a:xfrm>
              <a:off x="2942299" y="-47625"/>
              <a:ext cx="2612065" cy="45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1"/>
                </a:lnSpc>
              </a:pPr>
              <a:r>
                <a:rPr lang="en-US" sz="2043">
                  <a:solidFill>
                    <a:srgbClr val="000000"/>
                  </a:solidFill>
                  <a:latin typeface="Open Sans Extra Bold"/>
                </a:rPr>
                <a:t>Broj razgovora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2682715" y="138445"/>
              <a:ext cx="129792" cy="129792"/>
              <a:chOff x="2364988" y="-619760"/>
              <a:chExt cx="152400" cy="152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2364988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sr-Latn-RS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 rot="-2700000">
              <a:off x="74221" y="8638750"/>
              <a:ext cx="1499774" cy="45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1"/>
                </a:lnSpc>
              </a:pPr>
              <a:r>
                <a:rPr lang="en-US" sz="2043">
                  <a:solidFill>
                    <a:srgbClr val="000000"/>
                  </a:solidFill>
                  <a:latin typeface="Open Sans Extra Bold"/>
                </a:rPr>
                <a:t>Roditelji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 rot="-2700000">
              <a:off x="2644311" y="8852370"/>
              <a:ext cx="2103983" cy="45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1"/>
                </a:lnSpc>
              </a:pPr>
              <a:r>
                <a:rPr lang="en-US" sz="2043">
                  <a:solidFill>
                    <a:srgbClr val="000000"/>
                  </a:solidFill>
                  <a:latin typeface="Open Sans Extra Bold"/>
                </a:rPr>
                <a:t>Stručna lica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 rot="-2700000">
              <a:off x="4093402" y="9530323"/>
              <a:ext cx="4021525" cy="45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1"/>
                </a:lnSpc>
              </a:pPr>
              <a:r>
                <a:rPr lang="en-US" sz="2043">
                  <a:solidFill>
                    <a:srgbClr val="000000"/>
                  </a:solidFill>
                  <a:latin typeface="Open Sans Extra Bold"/>
                </a:rPr>
                <a:t>Osobe sa VF autizmom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68564" y="666266"/>
              <a:ext cx="7289326" cy="7309828"/>
              <a:chOff x="0" y="0"/>
              <a:chExt cx="8559026" cy="858309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-6350"/>
                <a:ext cx="8559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559026" h="12700">
                    <a:moveTo>
                      <a:pt x="0" y="0"/>
                    </a:moveTo>
                    <a:lnTo>
                      <a:pt x="8559026" y="0"/>
                    </a:lnTo>
                    <a:lnTo>
                      <a:pt x="8559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sr-Latn-R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2854683"/>
                <a:ext cx="8559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559026" h="12700">
                    <a:moveTo>
                      <a:pt x="0" y="0"/>
                    </a:moveTo>
                    <a:lnTo>
                      <a:pt x="8559026" y="0"/>
                    </a:lnTo>
                    <a:lnTo>
                      <a:pt x="8559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sr-Latn-R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5715716"/>
                <a:ext cx="8559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559026" h="12700">
                    <a:moveTo>
                      <a:pt x="0" y="0"/>
                    </a:moveTo>
                    <a:lnTo>
                      <a:pt x="8559026" y="0"/>
                    </a:lnTo>
                    <a:lnTo>
                      <a:pt x="8559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sr-Latn-R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0" y="8576749"/>
                <a:ext cx="855902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8559026" h="12700">
                    <a:moveTo>
                      <a:pt x="0" y="0"/>
                    </a:moveTo>
                    <a:lnTo>
                      <a:pt x="8559026" y="0"/>
                    </a:lnTo>
                    <a:lnTo>
                      <a:pt x="8559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  <p:txBody>
              <a:bodyPr/>
              <a:lstStyle/>
              <a:p>
                <a:endParaRPr lang="sr-Latn-R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415300"/>
              <a:ext cx="495508" cy="45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61"/>
                </a:lnSpc>
              </a:pPr>
              <a:r>
                <a:rPr lang="en-US" sz="2043">
                  <a:solidFill>
                    <a:srgbClr val="000000"/>
                  </a:solidFill>
                  <a:latin typeface="Open Sans Extra Bold"/>
                </a:rPr>
                <a:t>15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1909"/>
              <a:ext cx="495508" cy="45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61"/>
                </a:lnSpc>
              </a:pPr>
              <a:r>
                <a:rPr lang="en-US" sz="2043">
                  <a:solidFill>
                    <a:srgbClr val="000000"/>
                  </a:solidFill>
                  <a:latin typeface="Open Sans Extra Bold"/>
                </a:rPr>
                <a:t>10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2800" y="5288519"/>
              <a:ext cx="292708" cy="45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61"/>
                </a:lnSpc>
              </a:pPr>
              <a:r>
                <a:rPr lang="en-US" sz="2043">
                  <a:solidFill>
                    <a:srgbClr val="000000"/>
                  </a:solidFill>
                  <a:latin typeface="Open Sans Extra Bold"/>
                </a:rPr>
                <a:t>5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2800" y="7725128"/>
              <a:ext cx="292708" cy="454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61"/>
                </a:lnSpc>
              </a:pPr>
              <a:r>
                <a:rPr lang="en-US" sz="2043">
                  <a:solidFill>
                    <a:srgbClr val="000000"/>
                  </a:solidFill>
                  <a:latin typeface="Open Sans Extra Bold"/>
                </a:rPr>
                <a:t>0 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668564" y="660858"/>
              <a:ext cx="7289326" cy="7315236"/>
              <a:chOff x="0" y="-6350"/>
              <a:chExt cx="8559026" cy="858944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3426889"/>
                <a:ext cx="1312384" cy="5156209"/>
              </a:xfrm>
              <a:custGeom>
                <a:avLst/>
                <a:gdLst/>
                <a:ahLst/>
                <a:cxnLst/>
                <a:rect l="l" t="t" r="r" b="b"/>
                <a:pathLst>
                  <a:path w="1312384" h="5156209">
                    <a:moveTo>
                      <a:pt x="0" y="5156210"/>
                    </a:moveTo>
                    <a:lnTo>
                      <a:pt x="0" y="485583"/>
                    </a:lnTo>
                    <a:cubicBezTo>
                      <a:pt x="0" y="356798"/>
                      <a:pt x="51159" y="233288"/>
                      <a:pt x="142224" y="142224"/>
                    </a:cubicBezTo>
                    <a:cubicBezTo>
                      <a:pt x="233288" y="51160"/>
                      <a:pt x="356798" y="0"/>
                      <a:pt x="485582" y="0"/>
                    </a:cubicBezTo>
                    <a:lnTo>
                      <a:pt x="826802" y="0"/>
                    </a:lnTo>
                    <a:cubicBezTo>
                      <a:pt x="955586" y="0"/>
                      <a:pt x="1079096" y="51160"/>
                      <a:pt x="1170160" y="142224"/>
                    </a:cubicBezTo>
                    <a:cubicBezTo>
                      <a:pt x="1261225" y="233288"/>
                      <a:pt x="1312384" y="356798"/>
                      <a:pt x="1312384" y="485583"/>
                    </a:cubicBezTo>
                    <a:lnTo>
                      <a:pt x="1312384" y="515621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sr-Latn-R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3623321" y="2854683"/>
                <a:ext cx="1312384" cy="5728416"/>
              </a:xfrm>
              <a:custGeom>
                <a:avLst/>
                <a:gdLst/>
                <a:ahLst/>
                <a:cxnLst/>
                <a:rect l="l" t="t" r="r" b="b"/>
                <a:pathLst>
                  <a:path w="1312384" h="5728416">
                    <a:moveTo>
                      <a:pt x="0" y="5728416"/>
                    </a:moveTo>
                    <a:lnTo>
                      <a:pt x="0" y="485582"/>
                    </a:lnTo>
                    <a:cubicBezTo>
                      <a:pt x="0" y="356798"/>
                      <a:pt x="51159" y="233288"/>
                      <a:pt x="142224" y="142224"/>
                    </a:cubicBezTo>
                    <a:cubicBezTo>
                      <a:pt x="233288" y="51159"/>
                      <a:pt x="356798" y="0"/>
                      <a:pt x="485582" y="0"/>
                    </a:cubicBezTo>
                    <a:lnTo>
                      <a:pt x="826802" y="0"/>
                    </a:lnTo>
                    <a:cubicBezTo>
                      <a:pt x="955586" y="0"/>
                      <a:pt x="1079096" y="51159"/>
                      <a:pt x="1170160" y="142224"/>
                    </a:cubicBezTo>
                    <a:cubicBezTo>
                      <a:pt x="1261225" y="233288"/>
                      <a:pt x="1312384" y="356798"/>
                      <a:pt x="1312384" y="485582"/>
                    </a:cubicBezTo>
                    <a:lnTo>
                      <a:pt x="1312384" y="572841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sr-Latn-R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7246642" y="-6350"/>
                <a:ext cx="1312383" cy="8589449"/>
              </a:xfrm>
              <a:custGeom>
                <a:avLst/>
                <a:gdLst/>
                <a:ahLst/>
                <a:cxnLst/>
                <a:rect l="l" t="t" r="r" b="b"/>
                <a:pathLst>
                  <a:path w="1312383" h="8589449">
                    <a:moveTo>
                      <a:pt x="0" y="8589449"/>
                    </a:moveTo>
                    <a:lnTo>
                      <a:pt x="0" y="485582"/>
                    </a:lnTo>
                    <a:cubicBezTo>
                      <a:pt x="0" y="217403"/>
                      <a:pt x="217402" y="0"/>
                      <a:pt x="485582" y="0"/>
                    </a:cubicBezTo>
                    <a:lnTo>
                      <a:pt x="826802" y="0"/>
                    </a:lnTo>
                    <a:cubicBezTo>
                      <a:pt x="1094981" y="0"/>
                      <a:pt x="1312384" y="217403"/>
                      <a:pt x="1312384" y="485582"/>
                    </a:cubicBezTo>
                    <a:lnTo>
                      <a:pt x="1312384" y="85894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sr-Latn-RS"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717255" y="4271147"/>
            <a:ext cx="8428103" cy="4807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8"/>
              </a:lnSpc>
            </a:pPr>
            <a:r>
              <a:rPr lang="en-US" sz="2521">
                <a:solidFill>
                  <a:srgbClr val="FFFFFF"/>
                </a:solidFill>
                <a:latin typeface="Cerebri Bold"/>
              </a:rPr>
              <a:t>Na osnovu istraživanja zaključili smo da najčešći problemi sa kojima se osobe sa VF autizmom susreću su:</a:t>
            </a:r>
          </a:p>
          <a:p>
            <a:pPr marL="544324" lvl="1" indent="-272162">
              <a:lnSpc>
                <a:spcPts val="2748"/>
              </a:lnSpc>
              <a:buFont typeface="Arial"/>
              <a:buChar char="•"/>
            </a:pPr>
            <a:r>
              <a:rPr lang="en-US" sz="2521">
                <a:solidFill>
                  <a:srgbClr val="FFFFFF"/>
                </a:solidFill>
                <a:latin typeface="Cerebri Bold"/>
              </a:rPr>
              <a:t>Fokus</a:t>
            </a:r>
          </a:p>
          <a:p>
            <a:pPr marL="544324" lvl="1" indent="-272162">
              <a:lnSpc>
                <a:spcPts val="2748"/>
              </a:lnSpc>
              <a:buFont typeface="Arial"/>
              <a:buChar char="•"/>
            </a:pPr>
            <a:r>
              <a:rPr lang="en-US" sz="2521">
                <a:solidFill>
                  <a:srgbClr val="FFFFFF"/>
                </a:solidFill>
                <a:latin typeface="Cerebri Bold"/>
              </a:rPr>
              <a:t>Pamćenje</a:t>
            </a:r>
          </a:p>
          <a:p>
            <a:pPr marL="544324" lvl="1" indent="-272162">
              <a:lnSpc>
                <a:spcPts val="2748"/>
              </a:lnSpc>
              <a:buFont typeface="Arial"/>
              <a:buChar char="•"/>
            </a:pPr>
            <a:r>
              <a:rPr lang="en-US" sz="2521">
                <a:solidFill>
                  <a:srgbClr val="FFFFFF"/>
                </a:solidFill>
                <a:latin typeface="Cerebri Bold"/>
              </a:rPr>
              <a:t>Emotivna reakcija na promene u okruženju</a:t>
            </a:r>
          </a:p>
          <a:p>
            <a:pPr marL="544324" lvl="1" indent="-272162">
              <a:lnSpc>
                <a:spcPts val="2748"/>
              </a:lnSpc>
              <a:buFont typeface="Arial"/>
              <a:buChar char="•"/>
            </a:pPr>
            <a:r>
              <a:rPr lang="en-US" sz="2521">
                <a:solidFill>
                  <a:srgbClr val="FFFFFF"/>
                </a:solidFill>
                <a:latin typeface="Cerebri Bold"/>
              </a:rPr>
              <a:t>Motorika i </a:t>
            </a:r>
          </a:p>
          <a:p>
            <a:pPr marL="544324" lvl="1" indent="-272162">
              <a:lnSpc>
                <a:spcPts val="2748"/>
              </a:lnSpc>
              <a:buFont typeface="Arial"/>
              <a:buChar char="•"/>
            </a:pPr>
            <a:r>
              <a:rPr lang="en-US" sz="2521">
                <a:solidFill>
                  <a:srgbClr val="FFFFFF"/>
                </a:solidFill>
                <a:latin typeface="Cerebri Bold"/>
              </a:rPr>
              <a:t>Rad sa brojevima</a:t>
            </a:r>
          </a:p>
          <a:p>
            <a:pPr>
              <a:lnSpc>
                <a:spcPts val="2748"/>
              </a:lnSpc>
            </a:pPr>
            <a:endParaRPr lang="en-US" sz="2521">
              <a:solidFill>
                <a:srgbClr val="FFFFFF"/>
              </a:solidFill>
              <a:latin typeface="Cerebri Bold"/>
            </a:endParaRPr>
          </a:p>
          <a:p>
            <a:pPr>
              <a:lnSpc>
                <a:spcPts val="2748"/>
              </a:lnSpc>
            </a:pPr>
            <a:r>
              <a:rPr lang="en-US" sz="2521">
                <a:solidFill>
                  <a:srgbClr val="FFFFFF"/>
                </a:solidFill>
                <a:latin typeface="Cerebri Bold"/>
              </a:rPr>
              <a:t>Mi ćemo se fokusirati na prva 3 jer su u našem istraživanju najzastupljeniji.</a:t>
            </a:r>
          </a:p>
          <a:p>
            <a:pPr>
              <a:lnSpc>
                <a:spcPts val="2748"/>
              </a:lnSpc>
            </a:pPr>
            <a:endParaRPr lang="en-US" sz="2521">
              <a:solidFill>
                <a:srgbClr val="FFFFFF"/>
              </a:solidFill>
              <a:latin typeface="Cerebri Bold"/>
            </a:endParaRPr>
          </a:p>
          <a:p>
            <a:pPr>
              <a:lnSpc>
                <a:spcPts val="2748"/>
              </a:lnSpc>
            </a:pPr>
            <a:r>
              <a:rPr lang="en-US" sz="2521">
                <a:solidFill>
                  <a:srgbClr val="FFFFFF"/>
                </a:solidFill>
                <a:latin typeface="Cerebri Bold"/>
              </a:rPr>
              <a:t>Potvrdili smo teoriju da imaju više izraženu desnu stranu mozga nego levu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6530934" y="-6177630"/>
            <a:ext cx="23117030" cy="11738991"/>
          </a:xfrm>
          <a:custGeom>
            <a:avLst/>
            <a:gdLst/>
            <a:ahLst/>
            <a:cxnLst/>
            <a:rect l="l" t="t" r="r" b="b"/>
            <a:pathLst>
              <a:path w="23117030" h="11738991">
                <a:moveTo>
                  <a:pt x="0" y="0"/>
                </a:moveTo>
                <a:lnTo>
                  <a:pt x="23117030" y="0"/>
                </a:lnTo>
                <a:lnTo>
                  <a:pt x="23117030" y="11738991"/>
                </a:lnTo>
                <a:lnTo>
                  <a:pt x="0" y="11738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0" r="-780"/>
            </a:stretch>
          </a:blipFill>
        </p:spPr>
        <p:txBody>
          <a:bodyPr/>
          <a:lstStyle/>
          <a:p>
            <a:endParaRPr lang="sr-Latn-R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47123" y="1028700"/>
            <a:ext cx="5002424" cy="9898156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  <p:txBody>
            <a:bodyPr/>
            <a:lstStyle/>
            <a:p>
              <a:endParaRPr lang="sr-Latn-R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  <p:txBody>
            <a:bodyPr/>
            <a:lstStyle/>
            <a:p>
              <a:endParaRPr lang="sr-Latn-R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4517" y="5992538"/>
            <a:ext cx="3075636" cy="3051253"/>
            <a:chOff x="0" y="0"/>
            <a:chExt cx="1711684" cy="16981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11684" cy="1698115"/>
            </a:xfrm>
            <a:custGeom>
              <a:avLst/>
              <a:gdLst/>
              <a:ahLst/>
              <a:cxnLst/>
              <a:rect l="l" t="t" r="r" b="b"/>
              <a:pathLst>
                <a:path w="1711684" h="1698115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69739"/>
                  </a:lnTo>
                  <a:cubicBezTo>
                    <a:pt x="1711684" y="1603786"/>
                    <a:pt x="1698159" y="1636439"/>
                    <a:pt x="1674084" y="1660514"/>
                  </a:cubicBezTo>
                  <a:cubicBezTo>
                    <a:pt x="1650009" y="1684589"/>
                    <a:pt x="1617356" y="1698115"/>
                    <a:pt x="1583308" y="1698115"/>
                  </a:cubicBezTo>
                  <a:lnTo>
                    <a:pt x="128376" y="1698115"/>
                  </a:lnTo>
                  <a:cubicBezTo>
                    <a:pt x="94329" y="1698115"/>
                    <a:pt x="61676" y="1684589"/>
                    <a:pt x="37600" y="1660514"/>
                  </a:cubicBezTo>
                  <a:cubicBezTo>
                    <a:pt x="13525" y="1636439"/>
                    <a:pt x="0" y="1603786"/>
                    <a:pt x="0" y="1569739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384517" y="2525244"/>
            <a:ext cx="3075636" cy="2954006"/>
            <a:chOff x="0" y="0"/>
            <a:chExt cx="1711684" cy="16439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11684" cy="1643994"/>
            </a:xfrm>
            <a:custGeom>
              <a:avLst/>
              <a:gdLst/>
              <a:ahLst/>
              <a:cxnLst/>
              <a:rect l="l" t="t" r="r" b="b"/>
              <a:pathLst>
                <a:path w="1711684" h="1643994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15618"/>
                  </a:lnTo>
                  <a:cubicBezTo>
                    <a:pt x="1711684" y="1549665"/>
                    <a:pt x="1698159" y="1582318"/>
                    <a:pt x="1674084" y="1606393"/>
                  </a:cubicBezTo>
                  <a:cubicBezTo>
                    <a:pt x="1650009" y="1630468"/>
                    <a:pt x="1617356" y="1643994"/>
                    <a:pt x="1583308" y="1643994"/>
                  </a:cubicBezTo>
                  <a:lnTo>
                    <a:pt x="128376" y="1643994"/>
                  </a:lnTo>
                  <a:cubicBezTo>
                    <a:pt x="94329" y="1643994"/>
                    <a:pt x="61676" y="1630468"/>
                    <a:pt x="37600" y="1606393"/>
                  </a:cubicBezTo>
                  <a:cubicBezTo>
                    <a:pt x="13525" y="1582318"/>
                    <a:pt x="0" y="1549665"/>
                    <a:pt x="0" y="1515618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A86DF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73493" y="5992538"/>
            <a:ext cx="3075636" cy="3051253"/>
            <a:chOff x="0" y="0"/>
            <a:chExt cx="1711684" cy="16981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11684" cy="1698115"/>
            </a:xfrm>
            <a:custGeom>
              <a:avLst/>
              <a:gdLst/>
              <a:ahLst/>
              <a:cxnLst/>
              <a:rect l="l" t="t" r="r" b="b"/>
              <a:pathLst>
                <a:path w="1711684" h="1698115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69739"/>
                  </a:lnTo>
                  <a:cubicBezTo>
                    <a:pt x="1711684" y="1603786"/>
                    <a:pt x="1698159" y="1636439"/>
                    <a:pt x="1674084" y="1660514"/>
                  </a:cubicBezTo>
                  <a:cubicBezTo>
                    <a:pt x="1650009" y="1684589"/>
                    <a:pt x="1617356" y="1698115"/>
                    <a:pt x="1583308" y="1698115"/>
                  </a:cubicBezTo>
                  <a:lnTo>
                    <a:pt x="128376" y="1698115"/>
                  </a:lnTo>
                  <a:cubicBezTo>
                    <a:pt x="94329" y="1698115"/>
                    <a:pt x="61676" y="1684589"/>
                    <a:pt x="37600" y="1660514"/>
                  </a:cubicBezTo>
                  <a:cubicBezTo>
                    <a:pt x="13525" y="1636439"/>
                    <a:pt x="0" y="1603786"/>
                    <a:pt x="0" y="1569739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873493" y="2525244"/>
            <a:ext cx="3075636" cy="2954006"/>
            <a:chOff x="0" y="0"/>
            <a:chExt cx="1711684" cy="16439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11684" cy="1643994"/>
            </a:xfrm>
            <a:custGeom>
              <a:avLst/>
              <a:gdLst/>
              <a:ahLst/>
              <a:cxnLst/>
              <a:rect l="l" t="t" r="r" b="b"/>
              <a:pathLst>
                <a:path w="1711684" h="1643994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15618"/>
                  </a:lnTo>
                  <a:cubicBezTo>
                    <a:pt x="1711684" y="1549665"/>
                    <a:pt x="1698159" y="1582318"/>
                    <a:pt x="1674084" y="1606393"/>
                  </a:cubicBezTo>
                  <a:cubicBezTo>
                    <a:pt x="1650009" y="1630468"/>
                    <a:pt x="1617356" y="1643994"/>
                    <a:pt x="1583308" y="1643994"/>
                  </a:cubicBezTo>
                  <a:lnTo>
                    <a:pt x="128376" y="1643994"/>
                  </a:lnTo>
                  <a:cubicBezTo>
                    <a:pt x="94329" y="1643994"/>
                    <a:pt x="61676" y="1630468"/>
                    <a:pt x="37600" y="1606393"/>
                  </a:cubicBezTo>
                  <a:cubicBezTo>
                    <a:pt x="13525" y="1582318"/>
                    <a:pt x="0" y="1549665"/>
                    <a:pt x="0" y="1515618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396270" y="5992538"/>
            <a:ext cx="3075636" cy="3051253"/>
            <a:chOff x="0" y="0"/>
            <a:chExt cx="1711684" cy="169811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11684" cy="1698115"/>
            </a:xfrm>
            <a:custGeom>
              <a:avLst/>
              <a:gdLst/>
              <a:ahLst/>
              <a:cxnLst/>
              <a:rect l="l" t="t" r="r" b="b"/>
              <a:pathLst>
                <a:path w="1711684" h="1698115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69739"/>
                  </a:lnTo>
                  <a:cubicBezTo>
                    <a:pt x="1711684" y="1603786"/>
                    <a:pt x="1698159" y="1636439"/>
                    <a:pt x="1674084" y="1660514"/>
                  </a:cubicBezTo>
                  <a:cubicBezTo>
                    <a:pt x="1650009" y="1684589"/>
                    <a:pt x="1617356" y="1698115"/>
                    <a:pt x="1583308" y="1698115"/>
                  </a:cubicBezTo>
                  <a:lnTo>
                    <a:pt x="128376" y="1698115"/>
                  </a:lnTo>
                  <a:cubicBezTo>
                    <a:pt x="94329" y="1698115"/>
                    <a:pt x="61676" y="1684589"/>
                    <a:pt x="37600" y="1660514"/>
                  </a:cubicBezTo>
                  <a:cubicBezTo>
                    <a:pt x="13525" y="1636439"/>
                    <a:pt x="0" y="1603786"/>
                    <a:pt x="0" y="1569739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396270" y="2525244"/>
            <a:ext cx="3075636" cy="2954006"/>
            <a:chOff x="0" y="0"/>
            <a:chExt cx="1711684" cy="164399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11684" cy="1643994"/>
            </a:xfrm>
            <a:custGeom>
              <a:avLst/>
              <a:gdLst/>
              <a:ahLst/>
              <a:cxnLst/>
              <a:rect l="l" t="t" r="r" b="b"/>
              <a:pathLst>
                <a:path w="1711684" h="1643994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15618"/>
                  </a:lnTo>
                  <a:cubicBezTo>
                    <a:pt x="1711684" y="1549665"/>
                    <a:pt x="1698159" y="1582318"/>
                    <a:pt x="1674084" y="1606393"/>
                  </a:cubicBezTo>
                  <a:cubicBezTo>
                    <a:pt x="1650009" y="1630468"/>
                    <a:pt x="1617356" y="1643994"/>
                    <a:pt x="1583308" y="1643994"/>
                  </a:cubicBezTo>
                  <a:lnTo>
                    <a:pt x="128376" y="1643994"/>
                  </a:lnTo>
                  <a:cubicBezTo>
                    <a:pt x="94329" y="1643994"/>
                    <a:pt x="61676" y="1630468"/>
                    <a:pt x="37600" y="1606393"/>
                  </a:cubicBezTo>
                  <a:cubicBezTo>
                    <a:pt x="13525" y="1582318"/>
                    <a:pt x="0" y="1549665"/>
                    <a:pt x="0" y="1515618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13595" y="5268977"/>
            <a:ext cx="3234497" cy="1590519"/>
            <a:chOff x="-18715" y="-164013"/>
            <a:chExt cx="1730399" cy="8509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11684" cy="499172"/>
            </a:xfrm>
            <a:custGeom>
              <a:avLst/>
              <a:gdLst/>
              <a:ahLst/>
              <a:cxnLst/>
              <a:rect l="l" t="t" r="r" b="b"/>
              <a:pathLst>
                <a:path w="1711684" h="499172">
                  <a:moveTo>
                    <a:pt x="123406" y="0"/>
                  </a:moveTo>
                  <a:lnTo>
                    <a:pt x="1588279" y="0"/>
                  </a:lnTo>
                  <a:cubicBezTo>
                    <a:pt x="1656434" y="0"/>
                    <a:pt x="1711684" y="55251"/>
                    <a:pt x="1711684" y="123406"/>
                  </a:cubicBezTo>
                  <a:lnTo>
                    <a:pt x="1711684" y="375766"/>
                  </a:lnTo>
                  <a:cubicBezTo>
                    <a:pt x="1711684" y="408495"/>
                    <a:pt x="1698683" y="439884"/>
                    <a:pt x="1675540" y="463027"/>
                  </a:cubicBezTo>
                  <a:cubicBezTo>
                    <a:pt x="1652397" y="486170"/>
                    <a:pt x="1621008" y="499172"/>
                    <a:pt x="1588279" y="499172"/>
                  </a:cubicBezTo>
                  <a:lnTo>
                    <a:pt x="123406" y="499172"/>
                  </a:lnTo>
                  <a:cubicBezTo>
                    <a:pt x="90676" y="499172"/>
                    <a:pt x="59288" y="486170"/>
                    <a:pt x="36145" y="463027"/>
                  </a:cubicBezTo>
                  <a:cubicBezTo>
                    <a:pt x="13002" y="439884"/>
                    <a:pt x="0" y="408495"/>
                    <a:pt x="0" y="375766"/>
                  </a:cubicBezTo>
                  <a:lnTo>
                    <a:pt x="0" y="123406"/>
                  </a:lnTo>
                  <a:cubicBezTo>
                    <a:pt x="0" y="90676"/>
                    <a:pt x="13002" y="59288"/>
                    <a:pt x="36145" y="36145"/>
                  </a:cubicBezTo>
                  <a:cubicBezTo>
                    <a:pt x="59288" y="13002"/>
                    <a:pt x="90676" y="0"/>
                    <a:pt x="123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-18715" y="-164013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Garet ExtraBold"/>
                </a:rPr>
                <a:t>FOKUS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972685" y="6657756"/>
            <a:ext cx="3275407" cy="1590519"/>
            <a:chOff x="-40601" y="-154615"/>
            <a:chExt cx="1752285" cy="8509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11684" cy="499172"/>
            </a:xfrm>
            <a:custGeom>
              <a:avLst/>
              <a:gdLst/>
              <a:ahLst/>
              <a:cxnLst/>
              <a:rect l="l" t="t" r="r" b="b"/>
              <a:pathLst>
                <a:path w="1711684" h="499172">
                  <a:moveTo>
                    <a:pt x="123406" y="0"/>
                  </a:moveTo>
                  <a:lnTo>
                    <a:pt x="1588279" y="0"/>
                  </a:lnTo>
                  <a:cubicBezTo>
                    <a:pt x="1656434" y="0"/>
                    <a:pt x="1711684" y="55251"/>
                    <a:pt x="1711684" y="123406"/>
                  </a:cubicBezTo>
                  <a:lnTo>
                    <a:pt x="1711684" y="375766"/>
                  </a:lnTo>
                  <a:cubicBezTo>
                    <a:pt x="1711684" y="408495"/>
                    <a:pt x="1698683" y="439884"/>
                    <a:pt x="1675540" y="463027"/>
                  </a:cubicBezTo>
                  <a:cubicBezTo>
                    <a:pt x="1652397" y="486170"/>
                    <a:pt x="1621008" y="499172"/>
                    <a:pt x="1588279" y="499172"/>
                  </a:cubicBezTo>
                  <a:lnTo>
                    <a:pt x="123406" y="499172"/>
                  </a:lnTo>
                  <a:cubicBezTo>
                    <a:pt x="90676" y="499172"/>
                    <a:pt x="59288" y="486170"/>
                    <a:pt x="36145" y="463027"/>
                  </a:cubicBezTo>
                  <a:cubicBezTo>
                    <a:pt x="13002" y="439884"/>
                    <a:pt x="0" y="408495"/>
                    <a:pt x="0" y="375766"/>
                  </a:cubicBezTo>
                  <a:lnTo>
                    <a:pt x="0" y="123406"/>
                  </a:lnTo>
                  <a:cubicBezTo>
                    <a:pt x="0" y="90676"/>
                    <a:pt x="13002" y="59288"/>
                    <a:pt x="36145" y="36145"/>
                  </a:cubicBezTo>
                  <a:cubicBezTo>
                    <a:pt x="59288" y="13002"/>
                    <a:pt x="90676" y="0"/>
                    <a:pt x="123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-40601" y="-154615"/>
              <a:ext cx="119797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Garet ExtraBold"/>
                </a:rPr>
                <a:t>PAMĆENJE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990530" y="8046536"/>
            <a:ext cx="3257562" cy="1590519"/>
            <a:chOff x="-31054" y="-145216"/>
            <a:chExt cx="1742738" cy="8509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11684" cy="499172"/>
            </a:xfrm>
            <a:custGeom>
              <a:avLst/>
              <a:gdLst/>
              <a:ahLst/>
              <a:cxnLst/>
              <a:rect l="l" t="t" r="r" b="b"/>
              <a:pathLst>
                <a:path w="1711684" h="499172">
                  <a:moveTo>
                    <a:pt x="123406" y="0"/>
                  </a:moveTo>
                  <a:lnTo>
                    <a:pt x="1588279" y="0"/>
                  </a:lnTo>
                  <a:cubicBezTo>
                    <a:pt x="1656434" y="0"/>
                    <a:pt x="1711684" y="55251"/>
                    <a:pt x="1711684" y="123406"/>
                  </a:cubicBezTo>
                  <a:lnTo>
                    <a:pt x="1711684" y="375766"/>
                  </a:lnTo>
                  <a:cubicBezTo>
                    <a:pt x="1711684" y="408495"/>
                    <a:pt x="1698683" y="439884"/>
                    <a:pt x="1675540" y="463027"/>
                  </a:cubicBezTo>
                  <a:cubicBezTo>
                    <a:pt x="1652397" y="486170"/>
                    <a:pt x="1621008" y="499172"/>
                    <a:pt x="1588279" y="499172"/>
                  </a:cubicBezTo>
                  <a:lnTo>
                    <a:pt x="123406" y="499172"/>
                  </a:lnTo>
                  <a:cubicBezTo>
                    <a:pt x="90676" y="499172"/>
                    <a:pt x="59288" y="486170"/>
                    <a:pt x="36145" y="463027"/>
                  </a:cubicBezTo>
                  <a:cubicBezTo>
                    <a:pt x="13002" y="439884"/>
                    <a:pt x="0" y="408495"/>
                    <a:pt x="0" y="375766"/>
                  </a:cubicBezTo>
                  <a:lnTo>
                    <a:pt x="0" y="123406"/>
                  </a:lnTo>
                  <a:cubicBezTo>
                    <a:pt x="0" y="90676"/>
                    <a:pt x="13002" y="59288"/>
                    <a:pt x="36145" y="36145"/>
                  </a:cubicBezTo>
                  <a:cubicBezTo>
                    <a:pt x="59288" y="13002"/>
                    <a:pt x="90676" y="0"/>
                    <a:pt x="1234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00326D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-31054" y="-145216"/>
              <a:ext cx="140963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Garet ExtraBold"/>
                </a:rPr>
                <a:t>RELAKSACIJA</a:t>
              </a:r>
            </a:p>
          </p:txBody>
        </p:sp>
      </p:grpSp>
      <p:sp>
        <p:nvSpPr>
          <p:cNvPr id="40" name="Freeform 40"/>
          <p:cNvSpPr/>
          <p:nvPr/>
        </p:nvSpPr>
        <p:spPr>
          <a:xfrm>
            <a:off x="2736715" y="1995009"/>
            <a:ext cx="1823240" cy="2197738"/>
          </a:xfrm>
          <a:custGeom>
            <a:avLst/>
            <a:gdLst/>
            <a:ahLst/>
            <a:cxnLst/>
            <a:rect l="l" t="t" r="r" b="b"/>
            <a:pathLst>
              <a:path w="1823240" h="2197738">
                <a:moveTo>
                  <a:pt x="0" y="0"/>
                </a:moveTo>
                <a:lnTo>
                  <a:pt x="1823240" y="0"/>
                </a:lnTo>
                <a:lnTo>
                  <a:pt x="1823240" y="2197738"/>
                </a:lnTo>
                <a:lnTo>
                  <a:pt x="0" y="219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771" t="-24830" r="-168771" b="-79348"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41" name="TextBox 41"/>
          <p:cNvSpPr txBox="1"/>
          <p:nvPr/>
        </p:nvSpPr>
        <p:spPr>
          <a:xfrm>
            <a:off x="7632629" y="1050043"/>
            <a:ext cx="9204104" cy="113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REŠENJE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826167" y="3722801"/>
            <a:ext cx="2192336" cy="59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295">
                <a:solidFill>
                  <a:srgbClr val="141414"/>
                </a:solidFill>
                <a:latin typeface="Garet ExtraBold Bold"/>
              </a:rPr>
              <a:t>SOFTVERSKA APLIKACIJA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064897" y="3432951"/>
            <a:ext cx="2692828" cy="117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295">
                <a:solidFill>
                  <a:srgbClr val="141414"/>
                </a:solidFill>
                <a:latin typeface="Garet ExtraBold Bold"/>
              </a:rPr>
              <a:t>IGRICE KOJE POBOLJŠAVAJU RAZLIČITE SPOSOBNOSTI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453291" y="3607334"/>
            <a:ext cx="2961594" cy="81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3"/>
              </a:lnSpc>
            </a:pPr>
            <a:r>
              <a:rPr lang="en-US" sz="2102">
                <a:solidFill>
                  <a:srgbClr val="141414"/>
                </a:solidFill>
                <a:latin typeface="Garet ExtraBold Bold"/>
              </a:rPr>
              <a:t>AI PERSONALIZACIJA NIVOA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434255" y="6756061"/>
            <a:ext cx="2976160" cy="155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2023">
                <a:solidFill>
                  <a:srgbClr val="141414"/>
                </a:solidFill>
                <a:latin typeface="Garet ExtraBold Bold"/>
              </a:rPr>
              <a:t>PARAMETRI PERSONALIZACIJE NIVOA </a:t>
            </a:r>
          </a:p>
          <a:p>
            <a:pPr algn="ctr">
              <a:lnSpc>
                <a:spcPts val="2043"/>
              </a:lnSpc>
            </a:pPr>
            <a:r>
              <a:rPr lang="en-US" sz="2023">
                <a:solidFill>
                  <a:srgbClr val="141414"/>
                </a:solidFill>
                <a:latin typeface="Garet ExtraBold Bold"/>
              </a:rPr>
              <a:t>(PRAĆENJE ZENICA, BRZINA ODGOVORA, BROJ GREŠAKA)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972969" y="7266908"/>
            <a:ext cx="2976160" cy="531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2023">
                <a:solidFill>
                  <a:srgbClr val="141414"/>
                </a:solidFill>
                <a:latin typeface="Garet ExtraBold Bold"/>
              </a:rPr>
              <a:t>AVATAR ZA BOLJI USER EXPERIENCE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031443" y="7139196"/>
            <a:ext cx="1805289" cy="78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2023">
                <a:solidFill>
                  <a:srgbClr val="141414"/>
                </a:solidFill>
                <a:latin typeface="Garet ExtraBold Bold"/>
              </a:rPr>
              <a:t>PRAĆENJE NAPRETKA KORISNIKA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72376" y="3964147"/>
            <a:ext cx="2951917" cy="113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6600">
                <a:solidFill>
                  <a:srgbClr val="00326D"/>
                </a:solidFill>
                <a:latin typeface="Roboto Bold"/>
              </a:rPr>
              <a:t>InClude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8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5575" y="3955986"/>
            <a:ext cx="3075636" cy="3099877"/>
            <a:chOff x="0" y="0"/>
            <a:chExt cx="1711684" cy="17251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11684" cy="1725175"/>
            </a:xfrm>
            <a:custGeom>
              <a:avLst/>
              <a:gdLst/>
              <a:ahLst/>
              <a:cxnLst/>
              <a:rect l="l" t="t" r="r" b="b"/>
              <a:pathLst>
                <a:path w="1711684" h="1725175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96799"/>
                  </a:lnTo>
                  <a:cubicBezTo>
                    <a:pt x="1711684" y="1630847"/>
                    <a:pt x="1698159" y="1663500"/>
                    <a:pt x="1674084" y="1687575"/>
                  </a:cubicBezTo>
                  <a:cubicBezTo>
                    <a:pt x="1650009" y="1711650"/>
                    <a:pt x="1617356" y="1725175"/>
                    <a:pt x="1583308" y="1725175"/>
                  </a:cubicBezTo>
                  <a:lnTo>
                    <a:pt x="128376" y="1725175"/>
                  </a:lnTo>
                  <a:cubicBezTo>
                    <a:pt x="94329" y="1725175"/>
                    <a:pt x="61676" y="1711650"/>
                    <a:pt x="37600" y="1687575"/>
                  </a:cubicBezTo>
                  <a:cubicBezTo>
                    <a:pt x="13525" y="1663500"/>
                    <a:pt x="0" y="1630847"/>
                    <a:pt x="0" y="1596799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05036" y="4004609"/>
            <a:ext cx="3075636" cy="2954006"/>
            <a:chOff x="0" y="0"/>
            <a:chExt cx="1711684" cy="16439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1684" cy="1643994"/>
            </a:xfrm>
            <a:custGeom>
              <a:avLst/>
              <a:gdLst/>
              <a:ahLst/>
              <a:cxnLst/>
              <a:rect l="l" t="t" r="r" b="b"/>
              <a:pathLst>
                <a:path w="1711684" h="1643994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15618"/>
                  </a:lnTo>
                  <a:cubicBezTo>
                    <a:pt x="1711684" y="1549665"/>
                    <a:pt x="1698159" y="1582318"/>
                    <a:pt x="1674084" y="1606393"/>
                  </a:cubicBezTo>
                  <a:cubicBezTo>
                    <a:pt x="1650009" y="1630468"/>
                    <a:pt x="1617356" y="1643994"/>
                    <a:pt x="1583308" y="1643994"/>
                  </a:cubicBezTo>
                  <a:lnTo>
                    <a:pt x="128376" y="1643994"/>
                  </a:lnTo>
                  <a:cubicBezTo>
                    <a:pt x="94329" y="1643994"/>
                    <a:pt x="61676" y="1630468"/>
                    <a:pt x="37600" y="1606393"/>
                  </a:cubicBezTo>
                  <a:cubicBezTo>
                    <a:pt x="13525" y="1582318"/>
                    <a:pt x="0" y="1549665"/>
                    <a:pt x="0" y="1515618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A86DF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94012" y="4004609"/>
            <a:ext cx="3075636" cy="2954006"/>
            <a:chOff x="0" y="0"/>
            <a:chExt cx="1711684" cy="16439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11684" cy="1643994"/>
            </a:xfrm>
            <a:custGeom>
              <a:avLst/>
              <a:gdLst/>
              <a:ahLst/>
              <a:cxnLst/>
              <a:rect l="l" t="t" r="r" b="b"/>
              <a:pathLst>
                <a:path w="1711684" h="1643994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15618"/>
                  </a:lnTo>
                  <a:cubicBezTo>
                    <a:pt x="1711684" y="1549665"/>
                    <a:pt x="1698159" y="1582318"/>
                    <a:pt x="1674084" y="1606393"/>
                  </a:cubicBezTo>
                  <a:cubicBezTo>
                    <a:pt x="1650009" y="1630468"/>
                    <a:pt x="1617356" y="1643994"/>
                    <a:pt x="1583308" y="1643994"/>
                  </a:cubicBezTo>
                  <a:lnTo>
                    <a:pt x="128376" y="1643994"/>
                  </a:lnTo>
                  <a:cubicBezTo>
                    <a:pt x="94329" y="1643994"/>
                    <a:pt x="61676" y="1630468"/>
                    <a:pt x="37600" y="1606393"/>
                  </a:cubicBezTo>
                  <a:cubicBezTo>
                    <a:pt x="13525" y="1582318"/>
                    <a:pt x="0" y="1549665"/>
                    <a:pt x="0" y="1515618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81725" y="3955986"/>
            <a:ext cx="3075636" cy="3051253"/>
            <a:chOff x="0" y="0"/>
            <a:chExt cx="1711684" cy="16981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11684" cy="1698115"/>
            </a:xfrm>
            <a:custGeom>
              <a:avLst/>
              <a:gdLst/>
              <a:ahLst/>
              <a:cxnLst/>
              <a:rect l="l" t="t" r="r" b="b"/>
              <a:pathLst>
                <a:path w="1711684" h="1698115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69739"/>
                  </a:lnTo>
                  <a:cubicBezTo>
                    <a:pt x="1711684" y="1603786"/>
                    <a:pt x="1698159" y="1636439"/>
                    <a:pt x="1674084" y="1660514"/>
                  </a:cubicBezTo>
                  <a:cubicBezTo>
                    <a:pt x="1650009" y="1684589"/>
                    <a:pt x="1617356" y="1698115"/>
                    <a:pt x="1583308" y="1698115"/>
                  </a:cubicBezTo>
                  <a:lnTo>
                    <a:pt x="128376" y="1698115"/>
                  </a:lnTo>
                  <a:cubicBezTo>
                    <a:pt x="94329" y="1698115"/>
                    <a:pt x="61676" y="1684589"/>
                    <a:pt x="37600" y="1660514"/>
                  </a:cubicBezTo>
                  <a:cubicBezTo>
                    <a:pt x="13525" y="1636439"/>
                    <a:pt x="0" y="1603786"/>
                    <a:pt x="0" y="1569739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616789" y="4004609"/>
            <a:ext cx="3075636" cy="2954006"/>
            <a:chOff x="0" y="0"/>
            <a:chExt cx="1711684" cy="16439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11684" cy="1643994"/>
            </a:xfrm>
            <a:custGeom>
              <a:avLst/>
              <a:gdLst/>
              <a:ahLst/>
              <a:cxnLst/>
              <a:rect l="l" t="t" r="r" b="b"/>
              <a:pathLst>
                <a:path w="1711684" h="1643994">
                  <a:moveTo>
                    <a:pt x="128376" y="0"/>
                  </a:moveTo>
                  <a:lnTo>
                    <a:pt x="1583308" y="0"/>
                  </a:lnTo>
                  <a:cubicBezTo>
                    <a:pt x="1654209" y="0"/>
                    <a:pt x="1711684" y="57476"/>
                    <a:pt x="1711684" y="128376"/>
                  </a:cubicBezTo>
                  <a:lnTo>
                    <a:pt x="1711684" y="1515618"/>
                  </a:lnTo>
                  <a:cubicBezTo>
                    <a:pt x="1711684" y="1549665"/>
                    <a:pt x="1698159" y="1582318"/>
                    <a:pt x="1674084" y="1606393"/>
                  </a:cubicBezTo>
                  <a:cubicBezTo>
                    <a:pt x="1650009" y="1630468"/>
                    <a:pt x="1617356" y="1643994"/>
                    <a:pt x="1583308" y="1643994"/>
                  </a:cubicBezTo>
                  <a:lnTo>
                    <a:pt x="128376" y="1643994"/>
                  </a:lnTo>
                  <a:cubicBezTo>
                    <a:pt x="94329" y="1643994"/>
                    <a:pt x="61676" y="1630468"/>
                    <a:pt x="37600" y="1606393"/>
                  </a:cubicBezTo>
                  <a:cubicBezTo>
                    <a:pt x="13525" y="1582318"/>
                    <a:pt x="0" y="1549665"/>
                    <a:pt x="0" y="1515618"/>
                  </a:cubicBezTo>
                  <a:lnTo>
                    <a:pt x="0" y="128376"/>
                  </a:lnTo>
                  <a:cubicBezTo>
                    <a:pt x="0" y="94329"/>
                    <a:pt x="13525" y="61676"/>
                    <a:pt x="37600" y="37600"/>
                  </a:cubicBezTo>
                  <a:cubicBezTo>
                    <a:pt x="61676" y="13525"/>
                    <a:pt x="94329" y="0"/>
                    <a:pt x="1283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sr-Latn-R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02770" y="6634714"/>
            <a:ext cx="1261245" cy="1169805"/>
          </a:xfrm>
          <a:custGeom>
            <a:avLst/>
            <a:gdLst/>
            <a:ahLst/>
            <a:cxnLst/>
            <a:rect l="l" t="t" r="r" b="b"/>
            <a:pathLst>
              <a:path w="1261245" h="1169805">
                <a:moveTo>
                  <a:pt x="0" y="0"/>
                </a:moveTo>
                <a:lnTo>
                  <a:pt x="1261246" y="0"/>
                </a:lnTo>
                <a:lnTo>
                  <a:pt x="1261246" y="1169806"/>
                </a:lnTo>
                <a:lnTo>
                  <a:pt x="0" y="116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8" name="Freeform 18"/>
          <p:cNvSpPr/>
          <p:nvPr/>
        </p:nvSpPr>
        <p:spPr>
          <a:xfrm>
            <a:off x="5007501" y="6634714"/>
            <a:ext cx="1261245" cy="1169805"/>
          </a:xfrm>
          <a:custGeom>
            <a:avLst/>
            <a:gdLst/>
            <a:ahLst/>
            <a:cxnLst/>
            <a:rect l="l" t="t" r="r" b="b"/>
            <a:pathLst>
              <a:path w="1261245" h="1169805">
                <a:moveTo>
                  <a:pt x="0" y="0"/>
                </a:moveTo>
                <a:lnTo>
                  <a:pt x="1261245" y="0"/>
                </a:lnTo>
                <a:lnTo>
                  <a:pt x="1261245" y="1169806"/>
                </a:lnTo>
                <a:lnTo>
                  <a:pt x="0" y="116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19" name="Freeform 19"/>
          <p:cNvSpPr/>
          <p:nvPr/>
        </p:nvSpPr>
        <p:spPr>
          <a:xfrm>
            <a:off x="8513377" y="6634714"/>
            <a:ext cx="1261245" cy="1169805"/>
          </a:xfrm>
          <a:custGeom>
            <a:avLst/>
            <a:gdLst/>
            <a:ahLst/>
            <a:cxnLst/>
            <a:rect l="l" t="t" r="r" b="b"/>
            <a:pathLst>
              <a:path w="1261245" h="1169805">
                <a:moveTo>
                  <a:pt x="0" y="0"/>
                </a:moveTo>
                <a:lnTo>
                  <a:pt x="1261246" y="0"/>
                </a:lnTo>
                <a:lnTo>
                  <a:pt x="1261246" y="1169806"/>
                </a:lnTo>
                <a:lnTo>
                  <a:pt x="0" y="116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20" name="Freeform 20"/>
          <p:cNvSpPr/>
          <p:nvPr/>
        </p:nvSpPr>
        <p:spPr>
          <a:xfrm>
            <a:off x="12033222" y="6634714"/>
            <a:ext cx="1261245" cy="1169805"/>
          </a:xfrm>
          <a:custGeom>
            <a:avLst/>
            <a:gdLst/>
            <a:ahLst/>
            <a:cxnLst/>
            <a:rect l="l" t="t" r="r" b="b"/>
            <a:pathLst>
              <a:path w="1261245" h="1169805">
                <a:moveTo>
                  <a:pt x="0" y="0"/>
                </a:moveTo>
                <a:lnTo>
                  <a:pt x="1261245" y="0"/>
                </a:lnTo>
                <a:lnTo>
                  <a:pt x="1261245" y="1169806"/>
                </a:lnTo>
                <a:lnTo>
                  <a:pt x="0" y="116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21" name="Freeform 21"/>
          <p:cNvSpPr/>
          <p:nvPr/>
        </p:nvSpPr>
        <p:spPr>
          <a:xfrm>
            <a:off x="15523984" y="6634714"/>
            <a:ext cx="1261245" cy="1169805"/>
          </a:xfrm>
          <a:custGeom>
            <a:avLst/>
            <a:gdLst/>
            <a:ahLst/>
            <a:cxnLst/>
            <a:rect l="l" t="t" r="r" b="b"/>
            <a:pathLst>
              <a:path w="1261245" h="1169805">
                <a:moveTo>
                  <a:pt x="0" y="0"/>
                </a:moveTo>
                <a:lnTo>
                  <a:pt x="1261246" y="0"/>
                </a:lnTo>
                <a:lnTo>
                  <a:pt x="1261246" y="1169806"/>
                </a:lnTo>
                <a:lnTo>
                  <a:pt x="0" y="116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sr-Latn-RS"/>
          </a:p>
        </p:txBody>
      </p:sp>
      <p:sp>
        <p:nvSpPr>
          <p:cNvPr id="22" name="TextBox 22"/>
          <p:cNvSpPr txBox="1"/>
          <p:nvPr/>
        </p:nvSpPr>
        <p:spPr>
          <a:xfrm>
            <a:off x="8046686" y="5202165"/>
            <a:ext cx="2192336" cy="596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295">
                <a:solidFill>
                  <a:srgbClr val="141414"/>
                </a:solidFill>
                <a:latin typeface="Garet ExtraBold Bold"/>
              </a:rPr>
              <a:t>SOFTVERSKA APLIKACIJA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85416" y="4912316"/>
            <a:ext cx="2692828" cy="146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8"/>
              </a:lnSpc>
            </a:pPr>
            <a:r>
              <a:rPr lang="en-US" sz="2295">
                <a:solidFill>
                  <a:srgbClr val="141414"/>
                </a:solidFill>
                <a:latin typeface="Garet ExtraBold Bold"/>
              </a:rPr>
              <a:t>IGRICE KOJA SE FOKUSIRA NA RAZVOJ SAMO JEDNE SPOSOBNOSTI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73810" y="5086699"/>
            <a:ext cx="2961594" cy="81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3"/>
              </a:lnSpc>
            </a:pPr>
            <a:r>
              <a:rPr lang="en-US" sz="2102">
                <a:solidFill>
                  <a:srgbClr val="141414"/>
                </a:solidFill>
                <a:latin typeface="Garet ExtraBold Bold"/>
              </a:rPr>
              <a:t>AI PERSONALIZACIJA UŽEG NIVOA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1269" y="4768132"/>
            <a:ext cx="2584248" cy="155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2023">
                <a:solidFill>
                  <a:srgbClr val="141414"/>
                </a:solidFill>
                <a:latin typeface="Garet ExtraBold Bold"/>
              </a:rPr>
              <a:t>PARAMETRI PERSONALIZACIJE NIVOA </a:t>
            </a:r>
          </a:p>
          <a:p>
            <a:pPr algn="ctr">
              <a:lnSpc>
                <a:spcPts val="2043"/>
              </a:lnSpc>
            </a:pPr>
            <a:r>
              <a:rPr lang="en-US" sz="2023">
                <a:solidFill>
                  <a:srgbClr val="141414"/>
                </a:solidFill>
                <a:latin typeface="Garet ExtraBold Bold"/>
              </a:rPr>
              <a:t>( BRZINA ODGOVORA, BROJ GREŠAKA)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27822" y="4847220"/>
            <a:ext cx="2383441" cy="129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2023">
                <a:solidFill>
                  <a:srgbClr val="141414"/>
                </a:solidFill>
                <a:latin typeface="Garet ExtraBold Bold"/>
              </a:rPr>
              <a:t>PRAĆENJE NAPREKA KORISNIKA RADI LAKŠE EVALUACIJE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17843" y="1973803"/>
            <a:ext cx="3250022" cy="149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29"/>
              </a:lnSpc>
            </a:pPr>
            <a:r>
              <a:rPr lang="en-US" sz="11118">
                <a:solidFill>
                  <a:srgbClr val="FFFFFF"/>
                </a:solidFill>
                <a:latin typeface="Raleway Heavy"/>
              </a:rPr>
              <a:t>MVP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942</Words>
  <Application>Microsoft Office PowerPoint</Application>
  <PresentationFormat>Custom</PresentationFormat>
  <Paragraphs>257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Garet Bold</vt:lpstr>
      <vt:lpstr>Raleway Bold</vt:lpstr>
      <vt:lpstr>Montserrat Medium Italics</vt:lpstr>
      <vt:lpstr>Roboto Bold</vt:lpstr>
      <vt:lpstr>Cerebri</vt:lpstr>
      <vt:lpstr>Raleway Heavy</vt:lpstr>
      <vt:lpstr>Garet Light</vt:lpstr>
      <vt:lpstr>Cerebri Heavy</vt:lpstr>
      <vt:lpstr>Cerebri Bold</vt:lpstr>
      <vt:lpstr>Arial</vt:lpstr>
      <vt:lpstr>Garet ExtraBold Bold</vt:lpstr>
      <vt:lpstr>Calibri</vt:lpstr>
      <vt:lpstr>Montserrat Bold</vt:lpstr>
      <vt:lpstr>Garet ExtraBold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Futuristic Technology Conference Presentation</dc:title>
  <cp:lastModifiedBy>Богдан Радосављевић</cp:lastModifiedBy>
  <cp:revision>2</cp:revision>
  <dcterms:created xsi:type="dcterms:W3CDTF">2006-08-16T00:00:00Z</dcterms:created>
  <dcterms:modified xsi:type="dcterms:W3CDTF">2023-10-05T14:18:03Z</dcterms:modified>
  <dc:identifier>DAFojMa2vQc</dc:identifier>
</cp:coreProperties>
</file>